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Lst>
  <p:sldSz cx="9144000" cy="6858000" type="screen4x3"/>
  <p:notesSz cx="7023100" cy="93091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D5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107" d="100"/>
          <a:sy n="107" d="100"/>
        </p:scale>
        <p:origin x="-1062" y="-84"/>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C76EECB0-6B43-4A12-AC4D-DE24ADDB6183}" type="datetimeFigureOut">
              <a:rPr lang="en-US" smtClean="0"/>
              <a:t>1/30/2017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5793314-62D9-447A-99F0-DC32ACBE91F0}" type="slidenum">
              <a:rPr lang="en-US" smtClean="0"/>
              <a:t>‹#›</a:t>
            </a:fld>
            <a:endParaRPr lang="en-US"/>
          </a:p>
        </p:txBody>
      </p:sp>
    </p:spTree>
    <p:extLst>
      <p:ext uri="{BB962C8B-B14F-4D97-AF65-F5344CB8AC3E}">
        <p14:creationId xmlns:p14="http://schemas.microsoft.com/office/powerpoint/2010/main" val="5499141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76EECB0-6B43-4A12-AC4D-DE24ADDB6183}" type="datetimeFigureOut">
              <a:rPr lang="en-US" smtClean="0"/>
              <a:t>1/30/2017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5793314-62D9-447A-99F0-DC32ACBE91F0}" type="slidenum">
              <a:rPr lang="en-US" smtClean="0"/>
              <a:t>‹#›</a:t>
            </a:fld>
            <a:endParaRPr lang="en-US"/>
          </a:p>
        </p:txBody>
      </p:sp>
    </p:spTree>
    <p:extLst>
      <p:ext uri="{BB962C8B-B14F-4D97-AF65-F5344CB8AC3E}">
        <p14:creationId xmlns:p14="http://schemas.microsoft.com/office/powerpoint/2010/main" val="42611797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76EECB0-6B43-4A12-AC4D-DE24ADDB6183}" type="datetimeFigureOut">
              <a:rPr lang="en-US" smtClean="0"/>
              <a:t>1/30/2017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5793314-62D9-447A-99F0-DC32ACBE91F0}" type="slidenum">
              <a:rPr lang="en-US" smtClean="0"/>
              <a:t>‹#›</a:t>
            </a:fld>
            <a:endParaRPr lang="en-US"/>
          </a:p>
        </p:txBody>
      </p:sp>
    </p:spTree>
    <p:extLst>
      <p:ext uri="{BB962C8B-B14F-4D97-AF65-F5344CB8AC3E}">
        <p14:creationId xmlns:p14="http://schemas.microsoft.com/office/powerpoint/2010/main" val="13922754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76EECB0-6B43-4A12-AC4D-DE24ADDB6183}" type="datetimeFigureOut">
              <a:rPr lang="en-US" smtClean="0"/>
              <a:t>1/30/2017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5793314-62D9-447A-99F0-DC32ACBE91F0}" type="slidenum">
              <a:rPr lang="en-US" smtClean="0"/>
              <a:t>‹#›</a:t>
            </a:fld>
            <a:endParaRPr lang="en-US"/>
          </a:p>
        </p:txBody>
      </p:sp>
    </p:spTree>
    <p:extLst>
      <p:ext uri="{BB962C8B-B14F-4D97-AF65-F5344CB8AC3E}">
        <p14:creationId xmlns:p14="http://schemas.microsoft.com/office/powerpoint/2010/main" val="23847143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76EECB0-6B43-4A12-AC4D-DE24ADDB6183}" type="datetimeFigureOut">
              <a:rPr lang="en-US" smtClean="0"/>
              <a:t>1/30/2017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5793314-62D9-447A-99F0-DC32ACBE91F0}" type="slidenum">
              <a:rPr lang="en-US" smtClean="0"/>
              <a:t>‹#›</a:t>
            </a:fld>
            <a:endParaRPr lang="en-US"/>
          </a:p>
        </p:txBody>
      </p:sp>
    </p:spTree>
    <p:extLst>
      <p:ext uri="{BB962C8B-B14F-4D97-AF65-F5344CB8AC3E}">
        <p14:creationId xmlns:p14="http://schemas.microsoft.com/office/powerpoint/2010/main" val="6282184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C76EECB0-6B43-4A12-AC4D-DE24ADDB6183}" type="datetimeFigureOut">
              <a:rPr lang="en-US" smtClean="0"/>
              <a:t>1/30/2017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5793314-62D9-447A-99F0-DC32ACBE91F0}" type="slidenum">
              <a:rPr lang="en-US" smtClean="0"/>
              <a:t>‹#›</a:t>
            </a:fld>
            <a:endParaRPr lang="en-US"/>
          </a:p>
        </p:txBody>
      </p:sp>
    </p:spTree>
    <p:extLst>
      <p:ext uri="{BB962C8B-B14F-4D97-AF65-F5344CB8AC3E}">
        <p14:creationId xmlns:p14="http://schemas.microsoft.com/office/powerpoint/2010/main" val="23998876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C76EECB0-6B43-4A12-AC4D-DE24ADDB6183}" type="datetimeFigureOut">
              <a:rPr lang="en-US" smtClean="0"/>
              <a:t>1/30/2017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5793314-62D9-447A-99F0-DC32ACBE91F0}" type="slidenum">
              <a:rPr lang="en-US" smtClean="0"/>
              <a:t>‹#›</a:t>
            </a:fld>
            <a:endParaRPr lang="en-US"/>
          </a:p>
        </p:txBody>
      </p:sp>
    </p:spTree>
    <p:extLst>
      <p:ext uri="{BB962C8B-B14F-4D97-AF65-F5344CB8AC3E}">
        <p14:creationId xmlns:p14="http://schemas.microsoft.com/office/powerpoint/2010/main" val="1833496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C76EECB0-6B43-4A12-AC4D-DE24ADDB6183}" type="datetimeFigureOut">
              <a:rPr lang="en-US" smtClean="0"/>
              <a:t>1/30/2017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5793314-62D9-447A-99F0-DC32ACBE91F0}" type="slidenum">
              <a:rPr lang="en-US" smtClean="0"/>
              <a:t>‹#›</a:t>
            </a:fld>
            <a:endParaRPr lang="en-US"/>
          </a:p>
        </p:txBody>
      </p:sp>
    </p:spTree>
    <p:extLst>
      <p:ext uri="{BB962C8B-B14F-4D97-AF65-F5344CB8AC3E}">
        <p14:creationId xmlns:p14="http://schemas.microsoft.com/office/powerpoint/2010/main" val="30900581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EECB0-6B43-4A12-AC4D-DE24ADDB6183}" type="datetimeFigureOut">
              <a:rPr lang="en-US" smtClean="0"/>
              <a:t>1/30/2017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5793314-62D9-447A-99F0-DC32ACBE91F0}" type="slidenum">
              <a:rPr lang="en-US" smtClean="0"/>
              <a:t>‹#›</a:t>
            </a:fld>
            <a:endParaRPr lang="en-US"/>
          </a:p>
        </p:txBody>
      </p:sp>
    </p:spTree>
    <p:extLst>
      <p:ext uri="{BB962C8B-B14F-4D97-AF65-F5344CB8AC3E}">
        <p14:creationId xmlns:p14="http://schemas.microsoft.com/office/powerpoint/2010/main" val="8371659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76EECB0-6B43-4A12-AC4D-DE24ADDB6183}" type="datetimeFigureOut">
              <a:rPr lang="en-US" smtClean="0"/>
              <a:t>1/30/2017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5793314-62D9-447A-99F0-DC32ACBE91F0}" type="slidenum">
              <a:rPr lang="en-US" smtClean="0"/>
              <a:t>‹#›</a:t>
            </a:fld>
            <a:endParaRPr lang="en-US"/>
          </a:p>
        </p:txBody>
      </p:sp>
    </p:spTree>
    <p:extLst>
      <p:ext uri="{BB962C8B-B14F-4D97-AF65-F5344CB8AC3E}">
        <p14:creationId xmlns:p14="http://schemas.microsoft.com/office/powerpoint/2010/main" val="22388000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76EECB0-6B43-4A12-AC4D-DE24ADDB6183}" type="datetimeFigureOut">
              <a:rPr lang="en-US" smtClean="0"/>
              <a:t>1/30/2017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5793314-62D9-447A-99F0-DC32ACBE91F0}" type="slidenum">
              <a:rPr lang="en-US" smtClean="0"/>
              <a:t>‹#›</a:t>
            </a:fld>
            <a:endParaRPr lang="en-US"/>
          </a:p>
        </p:txBody>
      </p:sp>
    </p:spTree>
    <p:extLst>
      <p:ext uri="{BB962C8B-B14F-4D97-AF65-F5344CB8AC3E}">
        <p14:creationId xmlns:p14="http://schemas.microsoft.com/office/powerpoint/2010/main" val="39742573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EECB0-6B43-4A12-AC4D-DE24ADDB6183}" type="datetimeFigureOut">
              <a:rPr lang="en-US" smtClean="0"/>
              <a:t>1/30/2017</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5793314-62D9-447A-99F0-DC32ACBE91F0}" type="slidenum">
              <a:rPr lang="en-US" smtClean="0"/>
              <a:t>‹#›</a:t>
            </a:fld>
            <a:endParaRPr lang="en-US"/>
          </a:p>
        </p:txBody>
      </p:sp>
    </p:spTree>
    <p:extLst>
      <p:ext uri="{BB962C8B-B14F-4D97-AF65-F5344CB8AC3E}">
        <p14:creationId xmlns:p14="http://schemas.microsoft.com/office/powerpoint/2010/main" val="42666809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hyperlink" Target="http://en.wikipedia.org/wiki/Strong_AI"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476348" y="2590800"/>
            <a:ext cx="5638800" cy="1066800"/>
          </a:xfrm>
        </p:spPr>
        <p:txBody>
          <a:bodyPr/>
          <a:lstStyle/>
          <a:p>
            <a:r>
              <a:rPr lang="en-US" dirty="0" smtClean="0"/>
              <a:t>Machine Learning</a:t>
            </a:r>
            <a:endParaRPr lang="en-US" dirty="0"/>
          </a:p>
        </p:txBody>
      </p:sp>
    </p:spTree>
    <p:extLst>
      <p:ext uri="{BB962C8B-B14F-4D97-AF65-F5344CB8AC3E}">
        <p14:creationId xmlns:p14="http://schemas.microsoft.com/office/powerpoint/2010/main" val="277480418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96131" y="152400"/>
            <a:ext cx="3037869" cy="9949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0" name="Picture 4" descr="https://cdn-images-1.medium.com/max/800/1*ZyboMOVQ5zOv0ZTC4a3usA.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42695" y="1066800"/>
            <a:ext cx="3217797" cy="804449"/>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5486400" y="1701972"/>
            <a:ext cx="3274807" cy="338554"/>
          </a:xfrm>
          <a:prstGeom prst="rect">
            <a:avLst/>
          </a:prstGeom>
        </p:spPr>
        <p:txBody>
          <a:bodyPr wrap="none">
            <a:spAutoFit/>
          </a:bodyPr>
          <a:lstStyle/>
          <a:p>
            <a:r>
              <a:rPr lang="el-GR" sz="1600" dirty="0" smtClean="0"/>
              <a:t>Θ</a:t>
            </a:r>
            <a:r>
              <a:rPr lang="en-US" sz="1600" dirty="0" smtClean="0"/>
              <a:t>  is weight and J(</a:t>
            </a:r>
            <a:r>
              <a:rPr lang="el-GR" sz="1600" dirty="0" smtClean="0"/>
              <a:t>θ</a:t>
            </a:r>
            <a:r>
              <a:rPr lang="en-US" sz="1600" dirty="0" smtClean="0"/>
              <a:t>) is cost at given </a:t>
            </a:r>
            <a:r>
              <a:rPr lang="el-GR" sz="1600" dirty="0" smtClean="0"/>
              <a:t>θ</a:t>
            </a:r>
            <a:endParaRPr lang="en-US" sz="1600" dirty="0" smtClean="0"/>
          </a:p>
        </p:txBody>
      </p:sp>
      <p:pic>
        <p:nvPicPr>
          <p:cNvPr id="4101"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905000" y="1871249"/>
            <a:ext cx="3009154" cy="209512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ectangle 4"/>
          <p:cNvSpPr/>
          <p:nvPr/>
        </p:nvSpPr>
        <p:spPr>
          <a:xfrm>
            <a:off x="335872" y="4191000"/>
            <a:ext cx="8382000" cy="646331"/>
          </a:xfrm>
          <a:prstGeom prst="rect">
            <a:avLst/>
          </a:prstGeom>
        </p:spPr>
        <p:txBody>
          <a:bodyPr wrap="square">
            <a:spAutoFit/>
          </a:bodyPr>
          <a:lstStyle/>
          <a:p>
            <a:pPr algn="ctr"/>
            <a:r>
              <a:rPr lang="en-US" dirty="0"/>
              <a:t>So we just need to adjust our weights so we are “walking down hill” on this graph towards the lowest point</a:t>
            </a:r>
            <a:endParaRPr lang="en-US" dirty="0"/>
          </a:p>
        </p:txBody>
      </p:sp>
      <p:sp>
        <p:nvSpPr>
          <p:cNvPr id="6" name="Rectangle 5"/>
          <p:cNvSpPr/>
          <p:nvPr/>
        </p:nvSpPr>
        <p:spPr>
          <a:xfrm>
            <a:off x="405414" y="4953000"/>
            <a:ext cx="8458200" cy="1200329"/>
          </a:xfrm>
          <a:prstGeom prst="rect">
            <a:avLst/>
          </a:prstGeom>
        </p:spPr>
        <p:txBody>
          <a:bodyPr wrap="square">
            <a:spAutoFit/>
          </a:bodyPr>
          <a:lstStyle/>
          <a:p>
            <a:pPr algn="ctr"/>
            <a:r>
              <a:rPr lang="en-US" dirty="0"/>
              <a:t>So if we calculate a partial derivative of our cost function with respect to each of our weights, then we can subtract that value from each weight. That will walk us one step closer to the bottom of the hill. Keep doing that and eventually we’ll reach the bottom of the hill and have the best possible values for our weights</a:t>
            </a:r>
            <a:r>
              <a:rPr lang="en-US" dirty="0" smtClean="0"/>
              <a:t>. </a:t>
            </a:r>
            <a:r>
              <a:rPr lang="en-US" b="1" dirty="0"/>
              <a:t> gradient descent</a:t>
            </a:r>
            <a:r>
              <a:rPr lang="en-US" dirty="0"/>
              <a:t> </a:t>
            </a:r>
            <a:endParaRPr lang="en-US" dirty="0"/>
          </a:p>
        </p:txBody>
      </p:sp>
      <p:sp>
        <p:nvSpPr>
          <p:cNvPr id="7" name="Rectangle 6"/>
          <p:cNvSpPr/>
          <p:nvPr/>
        </p:nvSpPr>
        <p:spPr>
          <a:xfrm>
            <a:off x="869271" y="6220495"/>
            <a:ext cx="7315201" cy="369332"/>
          </a:xfrm>
          <a:prstGeom prst="rect">
            <a:avLst/>
          </a:prstGeom>
        </p:spPr>
        <p:txBody>
          <a:bodyPr wrap="square">
            <a:spAutoFit/>
          </a:bodyPr>
          <a:lstStyle/>
          <a:p>
            <a:r>
              <a:rPr lang="en-US" dirty="0"/>
              <a:t>The three-step algorithm I described is called </a:t>
            </a:r>
            <a:r>
              <a:rPr lang="en-US" b="1" dirty="0"/>
              <a:t>multivariate linear regression</a:t>
            </a:r>
            <a:r>
              <a:rPr lang="en-US" dirty="0"/>
              <a:t>. </a:t>
            </a:r>
          </a:p>
        </p:txBody>
      </p:sp>
    </p:spTree>
    <p:extLst>
      <p:ext uri="{BB962C8B-B14F-4D97-AF65-F5344CB8AC3E}">
        <p14:creationId xmlns:p14="http://schemas.microsoft.com/office/powerpoint/2010/main" val="3707204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10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10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85800" y="1066800"/>
            <a:ext cx="8077200" cy="4093428"/>
          </a:xfrm>
          <a:prstGeom prst="rect">
            <a:avLst/>
          </a:prstGeom>
        </p:spPr>
        <p:txBody>
          <a:bodyPr wrap="square">
            <a:spAutoFit/>
          </a:bodyPr>
          <a:lstStyle/>
          <a:p>
            <a:r>
              <a:rPr lang="en-US" sz="2000" dirty="0" smtClean="0"/>
              <a:t>This approach works  </a:t>
            </a:r>
            <a:r>
              <a:rPr lang="en-US" sz="2000" dirty="0"/>
              <a:t>in simple cases, it won’t work in all cases. One reason is because house prices aren’t always simple enough to follow a continuous line</a:t>
            </a:r>
            <a:r>
              <a:rPr lang="en-US" sz="2000" dirty="0" smtClean="0"/>
              <a:t>.</a:t>
            </a:r>
          </a:p>
          <a:p>
            <a:endParaRPr lang="en-US" sz="2000" dirty="0"/>
          </a:p>
          <a:p>
            <a:r>
              <a:rPr lang="en-US" sz="2000" dirty="0"/>
              <a:t>But luckily there are lots of ways to handle that. There are plenty of other machine learning algorithms that can handle non-linear data (like neural networks or SVMs with kernels). </a:t>
            </a:r>
            <a:endParaRPr lang="en-US" sz="2000" dirty="0" smtClean="0"/>
          </a:p>
          <a:p>
            <a:endParaRPr lang="en-US" sz="2000" dirty="0"/>
          </a:p>
          <a:p>
            <a:r>
              <a:rPr lang="en-US" sz="2000" dirty="0" smtClean="0"/>
              <a:t>There </a:t>
            </a:r>
            <a:r>
              <a:rPr lang="en-US" sz="2000" dirty="0"/>
              <a:t>are also ways to use linear regression more cleverly that allow for more complicated lines to be fit. </a:t>
            </a:r>
            <a:endParaRPr lang="en-US" sz="2000" dirty="0" smtClean="0"/>
          </a:p>
          <a:p>
            <a:endParaRPr lang="en-US" sz="2000" dirty="0"/>
          </a:p>
          <a:p>
            <a:r>
              <a:rPr lang="en-US" sz="2000" dirty="0" smtClean="0"/>
              <a:t>In </a:t>
            </a:r>
            <a:r>
              <a:rPr lang="en-US" sz="2000" dirty="0"/>
              <a:t>all cases, the same basic idea of needing to find the best weights still applies.</a:t>
            </a:r>
          </a:p>
        </p:txBody>
      </p:sp>
    </p:spTree>
    <p:extLst>
      <p:ext uri="{BB962C8B-B14F-4D97-AF65-F5344CB8AC3E}">
        <p14:creationId xmlns:p14="http://schemas.microsoft.com/office/powerpoint/2010/main" val="300151745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71500" y="838200"/>
            <a:ext cx="8305800" cy="1477328"/>
          </a:xfrm>
          <a:prstGeom prst="rect">
            <a:avLst/>
          </a:prstGeom>
        </p:spPr>
        <p:txBody>
          <a:bodyPr wrap="square">
            <a:spAutoFit/>
          </a:bodyPr>
          <a:lstStyle/>
          <a:p>
            <a:r>
              <a:rPr lang="en-US" dirty="0" smtClean="0"/>
              <a:t>Once </a:t>
            </a:r>
            <a:r>
              <a:rPr lang="en-US" dirty="0"/>
              <a:t>you start seeing how easily machine learning techniques can be applied to problems that seem really hard (like handwriting recognition), you start to get the feeling that you could use machine learning to solve any problem and get an answer as long as you have enough data. Just feed in the data and watch the computer magically figure out the equation that fits the data</a:t>
            </a:r>
            <a:r>
              <a:rPr lang="en-US" dirty="0" smtClean="0"/>
              <a:t>!</a:t>
            </a:r>
          </a:p>
        </p:txBody>
      </p:sp>
      <p:sp>
        <p:nvSpPr>
          <p:cNvPr id="5" name="Rectangle 4"/>
          <p:cNvSpPr/>
          <p:nvPr/>
        </p:nvSpPr>
        <p:spPr>
          <a:xfrm>
            <a:off x="571500" y="2743200"/>
            <a:ext cx="8153400" cy="646331"/>
          </a:xfrm>
          <a:prstGeom prst="rect">
            <a:avLst/>
          </a:prstGeom>
        </p:spPr>
        <p:txBody>
          <a:bodyPr wrap="square">
            <a:spAutoFit/>
          </a:bodyPr>
          <a:lstStyle/>
          <a:p>
            <a:pPr algn="ctr"/>
            <a:r>
              <a:rPr lang="en-US" dirty="0">
                <a:solidFill>
                  <a:srgbClr val="FF0000"/>
                </a:solidFill>
              </a:rPr>
              <a:t>But it’s important to remember that machine learning only works if the problem is actually solvable with the data that you have</a:t>
            </a:r>
            <a:r>
              <a:rPr lang="en-US" dirty="0"/>
              <a:t>.</a:t>
            </a:r>
          </a:p>
        </p:txBody>
      </p:sp>
      <p:sp>
        <p:nvSpPr>
          <p:cNvPr id="7" name="Rectangle 6"/>
          <p:cNvSpPr/>
          <p:nvPr/>
        </p:nvSpPr>
        <p:spPr>
          <a:xfrm>
            <a:off x="2514600" y="2927866"/>
            <a:ext cx="4267200" cy="461665"/>
          </a:xfrm>
          <a:prstGeom prst="rect">
            <a:avLst/>
          </a:prstGeom>
        </p:spPr>
        <p:txBody>
          <a:bodyPr wrap="square">
            <a:spAutoFit/>
          </a:bodyPr>
          <a:lstStyle/>
          <a:p>
            <a:r>
              <a:rPr lang="en-US" sz="2400" b="1" dirty="0"/>
              <a:t>Is machine learning magic?</a:t>
            </a:r>
          </a:p>
        </p:txBody>
      </p:sp>
      <p:pic>
        <p:nvPicPr>
          <p:cNvPr id="6146" name="Picture 2" descr="https://cdn-images-1.medium.com/max/800/1*N6pxRoVoEoedFELL2Hdxb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9992" y="3724922"/>
            <a:ext cx="8128000" cy="2590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9038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1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828800" y="215247"/>
            <a:ext cx="5873688" cy="2031325"/>
          </a:xfrm>
          <a:prstGeom prst="rect">
            <a:avLst/>
          </a:prstGeom>
          <a:solidFill>
            <a:schemeClr val="accent1">
              <a:lumMod val="40000"/>
              <a:lumOff val="60000"/>
              <a:alpha val="31000"/>
            </a:schemeClr>
          </a:solidFill>
        </p:spPr>
        <p:txBody>
          <a:bodyPr wrap="square">
            <a:spAutoFit/>
          </a:bodyPr>
          <a:lstStyle/>
          <a:p>
            <a:r>
              <a:rPr lang="en-US" sz="1400" dirty="0" err="1"/>
              <a:t>def</a:t>
            </a:r>
            <a:r>
              <a:rPr lang="en-US" sz="1400" dirty="0"/>
              <a:t> </a:t>
            </a:r>
            <a:r>
              <a:rPr lang="en-US" sz="1400" dirty="0" err="1"/>
              <a:t>estimate_house_sales_price</a:t>
            </a:r>
            <a:r>
              <a:rPr lang="en-US" sz="1400" dirty="0"/>
              <a:t>(</a:t>
            </a:r>
            <a:r>
              <a:rPr lang="en-US" sz="1400" dirty="0" err="1"/>
              <a:t>num_of_bedrooms</a:t>
            </a:r>
            <a:r>
              <a:rPr lang="en-US" sz="1400" dirty="0"/>
              <a:t>, </a:t>
            </a:r>
            <a:r>
              <a:rPr lang="en-US" sz="1400" dirty="0" err="1"/>
              <a:t>sqft</a:t>
            </a:r>
            <a:r>
              <a:rPr lang="en-US" sz="1400" dirty="0"/>
              <a:t>, neighborhood):</a:t>
            </a:r>
          </a:p>
          <a:p>
            <a:r>
              <a:rPr lang="en-US" sz="1400" dirty="0"/>
              <a:t> price = 0</a:t>
            </a:r>
          </a:p>
          <a:p>
            <a:r>
              <a:rPr lang="en-US" sz="1400" dirty="0"/>
              <a:t># a little pinch of this</a:t>
            </a:r>
          </a:p>
          <a:p>
            <a:r>
              <a:rPr lang="en-US" sz="1400" dirty="0"/>
              <a:t> price += </a:t>
            </a:r>
            <a:r>
              <a:rPr lang="en-US" sz="1400" dirty="0" err="1"/>
              <a:t>num_of_bedrooms</a:t>
            </a:r>
            <a:r>
              <a:rPr lang="en-US" sz="1400" dirty="0"/>
              <a:t> * 0.123</a:t>
            </a:r>
          </a:p>
          <a:p>
            <a:r>
              <a:rPr lang="en-US" sz="1400" dirty="0"/>
              <a:t># and a big pinch of that</a:t>
            </a:r>
          </a:p>
          <a:p>
            <a:r>
              <a:rPr lang="en-US" sz="1400" dirty="0"/>
              <a:t> price += </a:t>
            </a:r>
            <a:r>
              <a:rPr lang="en-US" sz="1400" dirty="0" err="1"/>
              <a:t>sqft</a:t>
            </a:r>
            <a:r>
              <a:rPr lang="en-US" sz="1400" dirty="0"/>
              <a:t> * 0.41</a:t>
            </a:r>
          </a:p>
          <a:p>
            <a:r>
              <a:rPr lang="en-US" sz="1400" dirty="0"/>
              <a:t># maybe a handful of this</a:t>
            </a:r>
          </a:p>
          <a:p>
            <a:r>
              <a:rPr lang="en-US" sz="1400" dirty="0"/>
              <a:t> price += neighborhood * 0.57</a:t>
            </a:r>
          </a:p>
          <a:p>
            <a:r>
              <a:rPr lang="en-US" sz="1400" dirty="0"/>
              <a:t>return price</a:t>
            </a:r>
          </a:p>
        </p:txBody>
      </p:sp>
      <p:sp>
        <p:nvSpPr>
          <p:cNvPr id="7" name="Rectangle 6"/>
          <p:cNvSpPr/>
          <p:nvPr/>
        </p:nvSpPr>
        <p:spPr>
          <a:xfrm>
            <a:off x="381000" y="2325469"/>
            <a:ext cx="8229600" cy="646331"/>
          </a:xfrm>
          <a:prstGeom prst="rect">
            <a:avLst/>
          </a:prstGeom>
        </p:spPr>
        <p:txBody>
          <a:bodyPr wrap="square">
            <a:spAutoFit/>
          </a:bodyPr>
          <a:lstStyle/>
          <a:p>
            <a:pPr algn="just"/>
            <a:r>
              <a:rPr lang="en-US" dirty="0"/>
              <a:t>In other words, we estimated the value of the house by multiplying each of its attributes by a </a:t>
            </a:r>
            <a:r>
              <a:rPr lang="en-US" b="1" dirty="0"/>
              <a:t>weight</a:t>
            </a:r>
            <a:r>
              <a:rPr lang="en-US" dirty="0"/>
              <a:t>. Then we just added those numbers up to get the house’s value.</a:t>
            </a:r>
            <a:endParaRPr lang="en-US" dirty="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3576987"/>
            <a:ext cx="4407964" cy="29353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Rectangle 7"/>
          <p:cNvSpPr/>
          <p:nvPr/>
        </p:nvSpPr>
        <p:spPr>
          <a:xfrm>
            <a:off x="4997388" y="4180578"/>
            <a:ext cx="3733800" cy="1754326"/>
          </a:xfrm>
          <a:prstGeom prst="rect">
            <a:avLst/>
          </a:prstGeom>
        </p:spPr>
        <p:txBody>
          <a:bodyPr wrap="square">
            <a:spAutoFit/>
          </a:bodyPr>
          <a:lstStyle/>
          <a:p>
            <a:pPr algn="just"/>
            <a:r>
              <a:rPr lang="en-US" dirty="0" smtClean="0"/>
              <a:t>What if the neighborhood </a:t>
            </a:r>
            <a:r>
              <a:rPr lang="en-US" dirty="0"/>
              <a:t>matters a lot for big houses and small houses but doesn’t matter at all for medium-sized houses. How could we capture that kind of complicated detail in our model?</a:t>
            </a:r>
            <a:endParaRPr lang="en-US" dirty="0"/>
          </a:p>
        </p:txBody>
      </p:sp>
      <p:sp>
        <p:nvSpPr>
          <p:cNvPr id="9" name="Rectangle 8"/>
          <p:cNvSpPr/>
          <p:nvPr/>
        </p:nvSpPr>
        <p:spPr>
          <a:xfrm>
            <a:off x="4032682" y="2988868"/>
            <a:ext cx="4572000" cy="923330"/>
          </a:xfrm>
          <a:prstGeom prst="rect">
            <a:avLst/>
          </a:prstGeom>
        </p:spPr>
        <p:txBody>
          <a:bodyPr>
            <a:spAutoFit/>
          </a:bodyPr>
          <a:lstStyle/>
          <a:p>
            <a:r>
              <a:rPr lang="en-US" dirty="0"/>
              <a:t>T</a:t>
            </a:r>
            <a:r>
              <a:rPr lang="en-US" dirty="0" smtClean="0"/>
              <a:t>his </a:t>
            </a:r>
            <a:r>
              <a:rPr lang="en-US" dirty="0"/>
              <a:t>algorithm only works for simple problems where the result has a </a:t>
            </a:r>
            <a:r>
              <a:rPr lang="en-US" i="1" dirty="0"/>
              <a:t>linear</a:t>
            </a:r>
            <a:r>
              <a:rPr lang="en-US" dirty="0"/>
              <a:t> relationship with the input.</a:t>
            </a:r>
            <a:endParaRPr lang="en-US" dirty="0"/>
          </a:p>
        </p:txBody>
      </p:sp>
    </p:spTree>
    <p:extLst>
      <p:ext uri="{BB962C8B-B14F-4D97-AF65-F5344CB8AC3E}">
        <p14:creationId xmlns:p14="http://schemas.microsoft.com/office/powerpoint/2010/main" val="263525500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990600"/>
            <a:ext cx="6198454" cy="5029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432226" y="152400"/>
            <a:ext cx="8483173" cy="646331"/>
          </a:xfrm>
          <a:prstGeom prst="rect">
            <a:avLst/>
          </a:prstGeom>
        </p:spPr>
        <p:txBody>
          <a:bodyPr wrap="square">
            <a:spAutoFit/>
          </a:bodyPr>
          <a:lstStyle/>
          <a:p>
            <a:r>
              <a:rPr lang="en-US" dirty="0"/>
              <a:t>To be more clever, we could run this algorithm multiple times with different of weights that each capture different edge cases:</a:t>
            </a:r>
            <a:endParaRPr lang="en-US" dirty="0"/>
          </a:p>
        </p:txBody>
      </p:sp>
    </p:spTree>
    <p:extLst>
      <p:ext uri="{BB962C8B-B14F-4D97-AF65-F5344CB8AC3E}">
        <p14:creationId xmlns:p14="http://schemas.microsoft.com/office/powerpoint/2010/main" val="356956031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1200" y="304800"/>
            <a:ext cx="5105400" cy="476372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647700" y="5334000"/>
            <a:ext cx="7772400" cy="923330"/>
          </a:xfrm>
          <a:prstGeom prst="rect">
            <a:avLst/>
          </a:prstGeom>
        </p:spPr>
        <p:txBody>
          <a:bodyPr wrap="square">
            <a:spAutoFit/>
          </a:bodyPr>
          <a:lstStyle/>
          <a:p>
            <a:r>
              <a:rPr lang="en-US" dirty="0"/>
              <a:t>Our new</a:t>
            </a:r>
            <a:r>
              <a:rPr lang="en-US" i="1" dirty="0"/>
              <a:t> Super Answer</a:t>
            </a:r>
            <a:r>
              <a:rPr lang="en-US" dirty="0"/>
              <a:t> combines the estimates from our four different attempts to solve the problem. Because of this, it can model more cases than we could capture in one simple model.</a:t>
            </a:r>
            <a:endParaRPr lang="en-US" dirty="0"/>
          </a:p>
        </p:txBody>
      </p:sp>
    </p:spTree>
    <p:extLst>
      <p:ext uri="{BB962C8B-B14F-4D97-AF65-F5344CB8AC3E}">
        <p14:creationId xmlns:p14="http://schemas.microsoft.com/office/powerpoint/2010/main" val="107463040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https://cdn-images-1.medium.com/max/880/1*Lt8RZaeQ6f6B_eA1oD32JQ.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0201" y="381000"/>
            <a:ext cx="4724400" cy="4090901"/>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228600" y="4572000"/>
            <a:ext cx="8458200" cy="923330"/>
          </a:xfrm>
          <a:prstGeom prst="rect">
            <a:avLst/>
          </a:prstGeom>
        </p:spPr>
        <p:txBody>
          <a:bodyPr wrap="square">
            <a:spAutoFit/>
          </a:bodyPr>
          <a:lstStyle/>
          <a:p>
            <a:pPr algn="ctr"/>
            <a:r>
              <a:rPr lang="en-US" dirty="0">
                <a:solidFill>
                  <a:srgbClr val="FF0000"/>
                </a:solidFill>
              </a:rPr>
              <a:t>This is a neural network</a:t>
            </a:r>
            <a:r>
              <a:rPr lang="en-US" dirty="0"/>
              <a:t>! Each node knows how to take in a set of inputs, apply weights to them, and calculate an output value. By chaining together lots of these nodes, we can model complex functions.</a:t>
            </a:r>
            <a:endParaRPr lang="en-US" dirty="0"/>
          </a:p>
        </p:txBody>
      </p:sp>
      <p:sp>
        <p:nvSpPr>
          <p:cNvPr id="5" name="Rectangle 4"/>
          <p:cNvSpPr/>
          <p:nvPr/>
        </p:nvSpPr>
        <p:spPr>
          <a:xfrm>
            <a:off x="533400" y="5791200"/>
            <a:ext cx="8153400" cy="646331"/>
          </a:xfrm>
          <a:prstGeom prst="rect">
            <a:avLst/>
          </a:prstGeom>
        </p:spPr>
        <p:txBody>
          <a:bodyPr wrap="square">
            <a:spAutoFit/>
          </a:bodyPr>
          <a:lstStyle/>
          <a:p>
            <a:r>
              <a:rPr lang="en-US" dirty="0" smtClean="0"/>
              <a:t>Let’s </a:t>
            </a:r>
            <a:r>
              <a:rPr lang="en-US" dirty="0"/>
              <a:t>modify this same neural network to recognize handwritten text. But to make the job really simple, we’ll only try to recognize one letter — the numeral “8”.</a:t>
            </a:r>
            <a:endParaRPr lang="en-US" dirty="0"/>
          </a:p>
        </p:txBody>
      </p:sp>
    </p:spTree>
    <p:extLst>
      <p:ext uri="{BB962C8B-B14F-4D97-AF65-F5344CB8AC3E}">
        <p14:creationId xmlns:p14="http://schemas.microsoft.com/office/powerpoint/2010/main" val="249416346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7960" y="1905000"/>
            <a:ext cx="8908079" cy="2286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152400" y="304800"/>
            <a:ext cx="8839200" cy="1477328"/>
          </a:xfrm>
          <a:prstGeom prst="rect">
            <a:avLst/>
          </a:prstGeom>
        </p:spPr>
        <p:txBody>
          <a:bodyPr wrap="square">
            <a:spAutoFit/>
          </a:bodyPr>
          <a:lstStyle/>
          <a:p>
            <a:r>
              <a:rPr lang="en-US" b="1" dirty="0">
                <a:solidFill>
                  <a:srgbClr val="FF0000"/>
                </a:solidFill>
              </a:rPr>
              <a:t>MNIST data </a:t>
            </a:r>
            <a:r>
              <a:rPr lang="en-US" dirty="0"/>
              <a:t>set of handwritten numbers for this very purpose. </a:t>
            </a:r>
            <a:endParaRPr lang="en-US" dirty="0" smtClean="0"/>
          </a:p>
          <a:p>
            <a:endParaRPr lang="en-US" dirty="0" smtClean="0"/>
          </a:p>
          <a:p>
            <a:r>
              <a:rPr lang="en-US" dirty="0" smtClean="0"/>
              <a:t>MNIST </a:t>
            </a:r>
            <a:r>
              <a:rPr lang="en-US" dirty="0"/>
              <a:t>provides 60,000 images of handwritten digits, each as an </a:t>
            </a:r>
            <a:r>
              <a:rPr lang="en-US" b="1" dirty="0">
                <a:solidFill>
                  <a:srgbClr val="FF0000"/>
                </a:solidFill>
              </a:rPr>
              <a:t>18x18</a:t>
            </a:r>
            <a:r>
              <a:rPr lang="en-US" dirty="0"/>
              <a:t> image. </a:t>
            </a:r>
            <a:endParaRPr lang="en-US" dirty="0" smtClean="0"/>
          </a:p>
          <a:p>
            <a:endParaRPr lang="en-US" dirty="0"/>
          </a:p>
          <a:p>
            <a:r>
              <a:rPr lang="en-US" dirty="0" smtClean="0"/>
              <a:t>Here </a:t>
            </a:r>
            <a:r>
              <a:rPr lang="en-US" dirty="0"/>
              <a:t>are some “8”s from the data set:</a:t>
            </a:r>
          </a:p>
        </p:txBody>
      </p:sp>
      <p:pic>
        <p:nvPicPr>
          <p:cNvPr id="1126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76400" y="4419600"/>
            <a:ext cx="2289942" cy="2286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268"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48200" y="4419600"/>
            <a:ext cx="2289942" cy="2286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538628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76200"/>
            <a:ext cx="8610600" cy="646331"/>
          </a:xfrm>
          <a:prstGeom prst="rect">
            <a:avLst/>
          </a:prstGeom>
        </p:spPr>
        <p:txBody>
          <a:bodyPr wrap="square">
            <a:spAutoFit/>
          </a:bodyPr>
          <a:lstStyle/>
          <a:p>
            <a:r>
              <a:rPr lang="en-US" dirty="0"/>
              <a:t>To feed an image into our neural network, we simply treat the </a:t>
            </a:r>
            <a:r>
              <a:rPr lang="en-US" dirty="0">
                <a:solidFill>
                  <a:srgbClr val="FF0000"/>
                </a:solidFill>
              </a:rPr>
              <a:t>18x18</a:t>
            </a:r>
            <a:r>
              <a:rPr lang="en-US" dirty="0"/>
              <a:t> pixel image as an array of </a:t>
            </a:r>
            <a:r>
              <a:rPr lang="en-US" b="1" dirty="0">
                <a:solidFill>
                  <a:srgbClr val="FF0000"/>
                </a:solidFill>
              </a:rPr>
              <a:t>324</a:t>
            </a:r>
            <a:r>
              <a:rPr lang="en-US" dirty="0"/>
              <a:t> numbers:</a:t>
            </a:r>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722531"/>
            <a:ext cx="7772400" cy="12011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292" name="Picture 4" descr="https://cdn-images-1.medium.com/max/880/1*b31hqXiBUjIXo2HSn_grFw.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1200" y="1939636"/>
            <a:ext cx="3962400" cy="2251364"/>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257452" y="4258270"/>
            <a:ext cx="8686800" cy="923330"/>
          </a:xfrm>
          <a:prstGeom prst="rect">
            <a:avLst/>
          </a:prstGeom>
        </p:spPr>
        <p:txBody>
          <a:bodyPr wrap="square">
            <a:spAutoFit/>
          </a:bodyPr>
          <a:lstStyle/>
          <a:p>
            <a:r>
              <a:rPr lang="en-US" dirty="0"/>
              <a:t>The first output will predict the likelihood that the image is an “8” and thee second output will predict the likelihood it isn’t an “8”. By having a separate output for each type of object we want to recognize, we can use a neural network to classify objects into groups.</a:t>
            </a:r>
          </a:p>
        </p:txBody>
      </p:sp>
      <p:sp>
        <p:nvSpPr>
          <p:cNvPr id="6" name="Rectangle 5"/>
          <p:cNvSpPr/>
          <p:nvPr/>
        </p:nvSpPr>
        <p:spPr>
          <a:xfrm>
            <a:off x="381000" y="5334000"/>
            <a:ext cx="8305800" cy="1200329"/>
          </a:xfrm>
          <a:prstGeom prst="rect">
            <a:avLst/>
          </a:prstGeom>
        </p:spPr>
        <p:txBody>
          <a:bodyPr wrap="square">
            <a:spAutoFit/>
          </a:bodyPr>
          <a:lstStyle/>
          <a:p>
            <a:r>
              <a:rPr lang="en-US" dirty="0" smtClean="0"/>
              <a:t>So we need to </a:t>
            </a:r>
            <a:r>
              <a:rPr lang="en-US" dirty="0"/>
              <a:t>train the neural network with images of “8”s and not-“</a:t>
            </a:r>
            <a:r>
              <a:rPr lang="en-US" dirty="0" smtClean="0"/>
              <a:t>8"s. </a:t>
            </a:r>
          </a:p>
          <a:p>
            <a:endParaRPr lang="en-US" dirty="0"/>
          </a:p>
          <a:p>
            <a:r>
              <a:rPr lang="en-US" dirty="0" smtClean="0"/>
              <a:t>When </a:t>
            </a:r>
            <a:r>
              <a:rPr lang="en-US" dirty="0"/>
              <a:t>we feed in an “8”, we’ll tell it the probability the image is an “8” is 100% and the probability it’s not an “8” is 0%. Vice versa for the counter-example images.</a:t>
            </a:r>
          </a:p>
        </p:txBody>
      </p:sp>
    </p:spTree>
    <p:extLst>
      <p:ext uri="{BB962C8B-B14F-4D97-AF65-F5344CB8AC3E}">
        <p14:creationId xmlns:p14="http://schemas.microsoft.com/office/powerpoint/2010/main" val="319932049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990600"/>
            <a:ext cx="8610600" cy="21604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357326" y="196334"/>
            <a:ext cx="2514600" cy="369332"/>
          </a:xfrm>
          <a:prstGeom prst="rect">
            <a:avLst/>
          </a:prstGeom>
        </p:spPr>
        <p:txBody>
          <a:bodyPr wrap="square">
            <a:spAutoFit/>
          </a:bodyPr>
          <a:lstStyle/>
          <a:p>
            <a:r>
              <a:rPr lang="en-US" dirty="0" smtClean="0"/>
              <a:t>Training Data Set</a:t>
            </a:r>
            <a:endParaRPr lang="en-US" dirty="0"/>
          </a:p>
        </p:txBody>
      </p:sp>
      <p:sp>
        <p:nvSpPr>
          <p:cNvPr id="5" name="Rectangle 4"/>
          <p:cNvSpPr/>
          <p:nvPr/>
        </p:nvSpPr>
        <p:spPr>
          <a:xfrm>
            <a:off x="739806" y="3429000"/>
            <a:ext cx="7391399" cy="1200329"/>
          </a:xfrm>
          <a:prstGeom prst="rect">
            <a:avLst/>
          </a:prstGeom>
        </p:spPr>
        <p:txBody>
          <a:bodyPr wrap="square">
            <a:spAutoFit/>
          </a:bodyPr>
          <a:lstStyle/>
          <a:p>
            <a:r>
              <a:rPr lang="en-US" dirty="0"/>
              <a:t>When </a:t>
            </a:r>
            <a:r>
              <a:rPr lang="en-US" dirty="0" smtClean="0"/>
              <a:t>training of Neural Network is  </a:t>
            </a:r>
            <a:r>
              <a:rPr lang="en-US" dirty="0"/>
              <a:t>done, we’ll have a neural network that can recognize pictures of “8”s with a pretty high accuracy. </a:t>
            </a:r>
            <a:endParaRPr lang="en-US" dirty="0" smtClean="0"/>
          </a:p>
          <a:p>
            <a:endParaRPr lang="en-US" dirty="0"/>
          </a:p>
          <a:p>
            <a:pPr algn="ctr"/>
            <a:r>
              <a:rPr lang="en-US" dirty="0" smtClean="0"/>
              <a:t>Welcome </a:t>
            </a:r>
            <a:r>
              <a:rPr lang="en-US" dirty="0"/>
              <a:t>to the world of (late 1980’s-era) image recognition!</a:t>
            </a:r>
            <a:endParaRPr lang="en-US" dirty="0"/>
          </a:p>
        </p:txBody>
      </p:sp>
      <p:sp>
        <p:nvSpPr>
          <p:cNvPr id="6" name="Rectangle 5"/>
          <p:cNvSpPr/>
          <p:nvPr/>
        </p:nvSpPr>
        <p:spPr>
          <a:xfrm>
            <a:off x="459419" y="4876800"/>
            <a:ext cx="8229600" cy="1754326"/>
          </a:xfrm>
          <a:prstGeom prst="rect">
            <a:avLst/>
          </a:prstGeom>
        </p:spPr>
        <p:txBody>
          <a:bodyPr wrap="square">
            <a:spAutoFit/>
          </a:bodyPr>
          <a:lstStyle/>
          <a:p>
            <a:r>
              <a:rPr lang="en-US" dirty="0"/>
              <a:t>It’s really neat that simply feeding pixels into a neural network actually worked to build image recognition! </a:t>
            </a:r>
            <a:endParaRPr lang="en-US" dirty="0" smtClean="0"/>
          </a:p>
          <a:p>
            <a:endParaRPr lang="en-US" dirty="0"/>
          </a:p>
          <a:p>
            <a:r>
              <a:rPr lang="en-US" dirty="0" smtClean="0"/>
              <a:t>Machine </a:t>
            </a:r>
            <a:r>
              <a:rPr lang="en-US" dirty="0"/>
              <a:t>learning is magic! …right</a:t>
            </a:r>
            <a:r>
              <a:rPr lang="en-US" dirty="0" smtClean="0"/>
              <a:t>?</a:t>
            </a:r>
          </a:p>
          <a:p>
            <a:endParaRPr lang="en-US" dirty="0"/>
          </a:p>
          <a:p>
            <a:r>
              <a:rPr lang="en-US" dirty="0"/>
              <a:t>Well, of course it’s not that simple.</a:t>
            </a:r>
          </a:p>
        </p:txBody>
      </p:sp>
    </p:spTree>
    <p:extLst>
      <p:ext uri="{BB962C8B-B14F-4D97-AF65-F5344CB8AC3E}">
        <p14:creationId xmlns:p14="http://schemas.microsoft.com/office/powerpoint/2010/main" val="424166258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13716" y="2590800"/>
            <a:ext cx="8229600" cy="1600200"/>
          </a:xfrm>
        </p:spPr>
        <p:txBody>
          <a:bodyPr>
            <a:normAutofit/>
          </a:bodyPr>
          <a:lstStyle/>
          <a:p>
            <a:pPr marL="0" indent="0" algn="ctr">
              <a:buNone/>
            </a:pPr>
            <a:r>
              <a:rPr lang="en-US" sz="2800" dirty="0" smtClean="0"/>
              <a:t>But </a:t>
            </a:r>
            <a:r>
              <a:rPr lang="en-US" sz="2800" dirty="0"/>
              <a:t>figuring out how to make a computer recognize objects has puzzled the very best computer scientists for over 50 years.</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43200" y="381000"/>
            <a:ext cx="3090333" cy="1905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609600" y="4495800"/>
            <a:ext cx="8077200" cy="1384995"/>
          </a:xfrm>
          <a:prstGeom prst="rect">
            <a:avLst/>
          </a:prstGeom>
        </p:spPr>
        <p:txBody>
          <a:bodyPr wrap="square">
            <a:spAutoFit/>
          </a:bodyPr>
          <a:lstStyle/>
          <a:p>
            <a:pPr algn="ctr"/>
            <a:r>
              <a:rPr lang="en-US" sz="2800" dirty="0"/>
              <a:t>In the last few years, we’ve finally found a good approach to object recognition using </a:t>
            </a:r>
            <a:r>
              <a:rPr lang="en-US" sz="2800" i="1" dirty="0" smtClean="0"/>
              <a:t>deep</a:t>
            </a:r>
            <a:r>
              <a:rPr lang="en-US" sz="2800" dirty="0" smtClean="0"/>
              <a:t> </a:t>
            </a:r>
            <a:r>
              <a:rPr lang="en-US" sz="2800" i="1" dirty="0" smtClean="0"/>
              <a:t>neural </a:t>
            </a:r>
            <a:r>
              <a:rPr lang="en-US" sz="2800" i="1" dirty="0"/>
              <a:t>networks</a:t>
            </a:r>
            <a:r>
              <a:rPr lang="en-US" dirty="0"/>
              <a:t>. </a:t>
            </a:r>
          </a:p>
        </p:txBody>
      </p:sp>
    </p:spTree>
    <p:extLst>
      <p:ext uri="{BB962C8B-B14F-4D97-AF65-F5344CB8AC3E}">
        <p14:creationId xmlns:p14="http://schemas.microsoft.com/office/powerpoint/2010/main" val="1502845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descr="https://cdn-images-1.medium.com/max/880/1*5ciREAL7xdyXcD-cSRP7Jw.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228600"/>
            <a:ext cx="7391400" cy="1041516"/>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433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2057400"/>
            <a:ext cx="7391400" cy="1030822"/>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4" name="Rectangle 3"/>
          <p:cNvSpPr/>
          <p:nvPr/>
        </p:nvSpPr>
        <p:spPr>
          <a:xfrm>
            <a:off x="394761" y="3285789"/>
            <a:ext cx="8305800" cy="646331"/>
          </a:xfrm>
          <a:prstGeom prst="rect">
            <a:avLst/>
          </a:prstGeom>
        </p:spPr>
        <p:txBody>
          <a:bodyPr wrap="square">
            <a:spAutoFit/>
          </a:bodyPr>
          <a:lstStyle/>
          <a:p>
            <a:pPr algn="ctr"/>
            <a:r>
              <a:rPr lang="en-US" dirty="0" smtClean="0"/>
              <a:t>So </a:t>
            </a:r>
            <a:r>
              <a:rPr lang="en-US" dirty="0"/>
              <a:t>we need to figure out how to make our neural network work in cases where </a:t>
            </a:r>
            <a:r>
              <a:rPr lang="en-US" dirty="0" smtClean="0"/>
              <a:t>the </a:t>
            </a:r>
            <a:r>
              <a:rPr lang="en-US" dirty="0"/>
              <a:t>“8” isn’t perfectly centered.</a:t>
            </a:r>
          </a:p>
        </p:txBody>
      </p:sp>
      <p:sp>
        <p:nvSpPr>
          <p:cNvPr id="5" name="Rectangle 4"/>
          <p:cNvSpPr/>
          <p:nvPr/>
        </p:nvSpPr>
        <p:spPr>
          <a:xfrm>
            <a:off x="5201406" y="4267200"/>
            <a:ext cx="3313189" cy="2031325"/>
          </a:xfrm>
          <a:prstGeom prst="rect">
            <a:avLst/>
          </a:prstGeom>
        </p:spPr>
        <p:txBody>
          <a:bodyPr wrap="square">
            <a:spAutoFit/>
          </a:bodyPr>
          <a:lstStyle/>
          <a:p>
            <a:r>
              <a:rPr lang="en-US" dirty="0" smtClean="0"/>
              <a:t>Sliding window Approach . </a:t>
            </a:r>
            <a:r>
              <a:rPr lang="en-US" dirty="0"/>
              <a:t>It’s the brute force solution. It works well in some limited cases, but it’s really inefficient. You have to check the same image over and over looking for objects of different sizes. </a:t>
            </a:r>
          </a:p>
        </p:txBody>
      </p:sp>
      <p:pic>
        <p:nvPicPr>
          <p:cNvPr id="14340"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90322" y="5334000"/>
            <a:ext cx="3191078" cy="13598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343" name="Picture 7"/>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80999" y="3932120"/>
            <a:ext cx="3276601" cy="13962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Rectangle 6"/>
          <p:cNvSpPr/>
          <p:nvPr/>
        </p:nvSpPr>
        <p:spPr>
          <a:xfrm>
            <a:off x="1524000" y="1447800"/>
            <a:ext cx="5334001" cy="369332"/>
          </a:xfrm>
          <a:prstGeom prst="rect">
            <a:avLst/>
          </a:prstGeom>
        </p:spPr>
        <p:txBody>
          <a:bodyPr wrap="square">
            <a:spAutoFit/>
          </a:bodyPr>
          <a:lstStyle/>
          <a:p>
            <a:r>
              <a:rPr lang="en-US" dirty="0" smtClean="0"/>
              <a:t>Real </a:t>
            </a:r>
            <a:r>
              <a:rPr lang="en-US" dirty="0"/>
              <a:t>world problems are never that clean and simple.</a:t>
            </a:r>
          </a:p>
        </p:txBody>
      </p:sp>
    </p:spTree>
    <p:extLst>
      <p:ext uri="{BB962C8B-B14F-4D97-AF65-F5344CB8AC3E}">
        <p14:creationId xmlns:p14="http://schemas.microsoft.com/office/powerpoint/2010/main" val="247128903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2600" y="152400"/>
            <a:ext cx="4992950" cy="24851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36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2050" y="2819400"/>
            <a:ext cx="6819900" cy="18599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511946" y="4800600"/>
            <a:ext cx="8077200" cy="923330"/>
          </a:xfrm>
          <a:prstGeom prst="rect">
            <a:avLst/>
          </a:prstGeom>
        </p:spPr>
        <p:txBody>
          <a:bodyPr wrap="square">
            <a:spAutoFit/>
          </a:bodyPr>
          <a:lstStyle/>
          <a:p>
            <a:r>
              <a:rPr lang="en-US" dirty="0" smtClean="0"/>
              <a:t>It </a:t>
            </a:r>
            <a:r>
              <a:rPr lang="en-US" dirty="0"/>
              <a:t>doesn’t make sense to train a network to recognize an “8” at the top of a picture separately from training it to recognize an “8” at the bottom of a picture as if those were two totally different objects.</a:t>
            </a:r>
          </a:p>
        </p:txBody>
      </p:sp>
      <p:sp>
        <p:nvSpPr>
          <p:cNvPr id="5" name="Rectangle 4"/>
          <p:cNvSpPr/>
          <p:nvPr/>
        </p:nvSpPr>
        <p:spPr>
          <a:xfrm>
            <a:off x="381000" y="5867400"/>
            <a:ext cx="8208146" cy="646331"/>
          </a:xfrm>
          <a:prstGeom prst="rect">
            <a:avLst/>
          </a:prstGeom>
        </p:spPr>
        <p:txBody>
          <a:bodyPr wrap="square">
            <a:spAutoFit/>
          </a:bodyPr>
          <a:lstStyle/>
          <a:p>
            <a:r>
              <a:rPr lang="en-US" dirty="0"/>
              <a:t>There should be some way to make the neural network smart enough to know that an “8” anywhere in the picture is the same thing without all that extra training.</a:t>
            </a:r>
          </a:p>
        </p:txBody>
      </p:sp>
    </p:spTree>
    <p:extLst>
      <p:ext uri="{BB962C8B-B14F-4D97-AF65-F5344CB8AC3E}">
        <p14:creationId xmlns:p14="http://schemas.microsoft.com/office/powerpoint/2010/main" val="180366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36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36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p:cTn id="19" dur="500" fill="hold"/>
                                        <p:tgtEl>
                                          <p:spTgt spid="5"/>
                                        </p:tgtEl>
                                        <p:attrNameLst>
                                          <p:attrName>ppt_w</p:attrName>
                                        </p:attrNameLst>
                                      </p:cBhvr>
                                      <p:tavLst>
                                        <p:tav tm="0">
                                          <p:val>
                                            <p:fltVal val="0"/>
                                          </p:val>
                                        </p:tav>
                                        <p:tav tm="100000">
                                          <p:val>
                                            <p:strVal val="#ppt_w"/>
                                          </p:val>
                                        </p:tav>
                                      </p:tavLst>
                                    </p:anim>
                                    <p:anim calcmode="lin" valueType="num">
                                      <p:cBhvr>
                                        <p:cTn id="20" dur="500" fill="hold"/>
                                        <p:tgtEl>
                                          <p:spTgt spid="5"/>
                                        </p:tgtEl>
                                        <p:attrNameLst>
                                          <p:attrName>ppt_h</p:attrName>
                                        </p:attrNameLst>
                                      </p:cBhvr>
                                      <p:tavLst>
                                        <p:tav tm="0">
                                          <p:val>
                                            <p:fltVal val="0"/>
                                          </p:val>
                                        </p:tav>
                                        <p:tav tm="100000">
                                          <p:val>
                                            <p:strVal val="#ppt_h"/>
                                          </p:val>
                                        </p:tav>
                                      </p:tavLst>
                                    </p:anim>
                                    <p:animEffect transition="in" filter="fade">
                                      <p:cBhvr>
                                        <p:cTn id="2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0693" y="524522"/>
            <a:ext cx="3810742" cy="25376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4361896" y="885385"/>
            <a:ext cx="4572000" cy="1815882"/>
          </a:xfrm>
          <a:prstGeom prst="rect">
            <a:avLst/>
          </a:prstGeom>
        </p:spPr>
        <p:txBody>
          <a:bodyPr wrap="square">
            <a:spAutoFit/>
          </a:bodyPr>
          <a:lstStyle/>
          <a:p>
            <a:r>
              <a:rPr lang="en-US" sz="1600" dirty="0"/>
              <a:t>As a human, you instantly recognize the hierarchy in this </a:t>
            </a:r>
            <a:r>
              <a:rPr lang="en-US" sz="1600" dirty="0" smtClean="0"/>
              <a:t>picture</a:t>
            </a:r>
          </a:p>
          <a:p>
            <a:endParaRPr lang="en-US" sz="1600" dirty="0"/>
          </a:p>
          <a:p>
            <a:pPr marL="285750" indent="-285750">
              <a:buFont typeface="Arial" panose="020B0604020202020204" pitchFamily="34" charset="0"/>
              <a:buChar char="•"/>
            </a:pPr>
            <a:r>
              <a:rPr lang="en-US" sz="1600" dirty="0"/>
              <a:t>The ground is covered in grass and concrete</a:t>
            </a:r>
          </a:p>
          <a:p>
            <a:pPr marL="285750" indent="-285750">
              <a:buFont typeface="Arial" panose="020B0604020202020204" pitchFamily="34" charset="0"/>
              <a:buChar char="•"/>
            </a:pPr>
            <a:r>
              <a:rPr lang="en-US" sz="1600" dirty="0"/>
              <a:t>There is a child</a:t>
            </a:r>
          </a:p>
          <a:p>
            <a:pPr marL="285750" indent="-285750">
              <a:buFont typeface="Arial" panose="020B0604020202020204" pitchFamily="34" charset="0"/>
              <a:buChar char="•"/>
            </a:pPr>
            <a:r>
              <a:rPr lang="en-US" sz="1600" dirty="0"/>
              <a:t>The child is sitting on a bouncy horse</a:t>
            </a:r>
          </a:p>
          <a:p>
            <a:pPr marL="285750" indent="-285750">
              <a:buFont typeface="Arial" panose="020B0604020202020204" pitchFamily="34" charset="0"/>
              <a:buChar char="•"/>
            </a:pPr>
            <a:r>
              <a:rPr lang="en-US" sz="1600" dirty="0"/>
              <a:t>The bouncy horse is on top of the grass</a:t>
            </a:r>
          </a:p>
        </p:txBody>
      </p:sp>
      <p:sp>
        <p:nvSpPr>
          <p:cNvPr id="5" name="Rectangle 4"/>
          <p:cNvSpPr/>
          <p:nvPr/>
        </p:nvSpPr>
        <p:spPr>
          <a:xfrm>
            <a:off x="211215" y="3276600"/>
            <a:ext cx="8534400" cy="830997"/>
          </a:xfrm>
          <a:prstGeom prst="rect">
            <a:avLst/>
          </a:prstGeom>
        </p:spPr>
        <p:txBody>
          <a:bodyPr wrap="square">
            <a:spAutoFit/>
          </a:bodyPr>
          <a:lstStyle/>
          <a:p>
            <a:r>
              <a:rPr lang="en-US" sz="1600" dirty="0"/>
              <a:t>Most importantly, we recognize the idea of a child no matter what surface the child is on. We don’t have to re-learn the idea of child for every possible surface it could appear on</a:t>
            </a:r>
            <a:r>
              <a:rPr lang="en-US" sz="1600" dirty="0" smtClean="0"/>
              <a:t>. </a:t>
            </a:r>
            <a:r>
              <a:rPr lang="en-US" sz="1600" dirty="0"/>
              <a:t>But right now, our neural network can’t do this. </a:t>
            </a:r>
          </a:p>
        </p:txBody>
      </p:sp>
      <p:sp>
        <p:nvSpPr>
          <p:cNvPr id="7" name="Rectangle 6"/>
          <p:cNvSpPr/>
          <p:nvPr/>
        </p:nvSpPr>
        <p:spPr>
          <a:xfrm>
            <a:off x="211215" y="4419600"/>
            <a:ext cx="8458200" cy="1323439"/>
          </a:xfrm>
          <a:prstGeom prst="rect">
            <a:avLst/>
          </a:prstGeom>
        </p:spPr>
        <p:txBody>
          <a:bodyPr wrap="square">
            <a:spAutoFit/>
          </a:bodyPr>
          <a:lstStyle/>
          <a:p>
            <a:pPr algn="just"/>
            <a:r>
              <a:rPr lang="en-US" sz="1600" dirty="0" smtClean="0"/>
              <a:t>It </a:t>
            </a:r>
            <a:r>
              <a:rPr lang="en-US" sz="1600" dirty="0"/>
              <a:t>thinks that an “8” in a different part of the image is an entirely different thing. </a:t>
            </a:r>
            <a:r>
              <a:rPr lang="en-US" sz="1600" dirty="0" smtClean="0"/>
              <a:t>This </a:t>
            </a:r>
            <a:r>
              <a:rPr lang="en-US" sz="1600" dirty="0"/>
              <a:t>means it has to re-learn the identify of each object in every possible position. </a:t>
            </a:r>
            <a:endParaRPr lang="en-US" sz="1600" dirty="0" smtClean="0"/>
          </a:p>
          <a:p>
            <a:pPr algn="just"/>
            <a:endParaRPr lang="en-US" sz="1600" dirty="0"/>
          </a:p>
          <a:p>
            <a:pPr algn="just"/>
            <a:r>
              <a:rPr lang="en-US" sz="1600" dirty="0" smtClean="0"/>
              <a:t>We </a:t>
            </a:r>
            <a:r>
              <a:rPr lang="en-US" sz="1600" dirty="0"/>
              <a:t>need to give our neural network understanding of translation invariance — an “8” is an “8” no matter where in the picture it shows up.</a:t>
            </a:r>
          </a:p>
        </p:txBody>
      </p:sp>
      <p:sp>
        <p:nvSpPr>
          <p:cNvPr id="8" name="Rectangle 7"/>
          <p:cNvSpPr/>
          <p:nvPr/>
        </p:nvSpPr>
        <p:spPr>
          <a:xfrm>
            <a:off x="2050742" y="5989753"/>
            <a:ext cx="4953000" cy="369332"/>
          </a:xfrm>
          <a:prstGeom prst="rect">
            <a:avLst/>
          </a:prstGeom>
        </p:spPr>
        <p:txBody>
          <a:bodyPr wrap="square">
            <a:spAutoFit/>
          </a:bodyPr>
          <a:lstStyle/>
          <a:p>
            <a:r>
              <a:rPr lang="en-US" dirty="0"/>
              <a:t>We’ll do this using a process called </a:t>
            </a:r>
            <a:r>
              <a:rPr lang="en-US" dirty="0">
                <a:solidFill>
                  <a:srgbClr val="2D5FFF"/>
                </a:solidFill>
              </a:rPr>
              <a:t>Convolution.</a:t>
            </a:r>
          </a:p>
        </p:txBody>
      </p:sp>
    </p:spTree>
    <p:extLst>
      <p:ext uri="{BB962C8B-B14F-4D97-AF65-F5344CB8AC3E}">
        <p14:creationId xmlns:p14="http://schemas.microsoft.com/office/powerpoint/2010/main" val="332477922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57200" y="457200"/>
            <a:ext cx="8458200" cy="646331"/>
          </a:xfrm>
          <a:prstGeom prst="rect">
            <a:avLst/>
          </a:prstGeom>
        </p:spPr>
        <p:txBody>
          <a:bodyPr wrap="square">
            <a:spAutoFit/>
          </a:bodyPr>
          <a:lstStyle/>
          <a:p>
            <a:r>
              <a:rPr lang="en-US" b="1" dirty="0">
                <a:solidFill>
                  <a:srgbClr val="0070C0"/>
                </a:solidFill>
              </a:rPr>
              <a:t>Step 1</a:t>
            </a:r>
            <a:r>
              <a:rPr lang="en-US" dirty="0"/>
              <a:t>: Break the image into overlapping image </a:t>
            </a:r>
            <a:r>
              <a:rPr lang="en-US" dirty="0" smtClean="0"/>
              <a:t>tiles, pass </a:t>
            </a:r>
            <a:r>
              <a:rPr lang="en-US" dirty="0"/>
              <a:t>a sliding window over the entire original image and save each result as a separate, tiny picture tile:</a:t>
            </a:r>
          </a:p>
        </p:txBody>
      </p:sp>
      <p:sp>
        <p:nvSpPr>
          <p:cNvPr id="7" name="Rectangle 6"/>
          <p:cNvSpPr/>
          <p:nvPr/>
        </p:nvSpPr>
        <p:spPr>
          <a:xfrm>
            <a:off x="554115" y="1523481"/>
            <a:ext cx="7772400" cy="369332"/>
          </a:xfrm>
          <a:prstGeom prst="rect">
            <a:avLst/>
          </a:prstGeom>
        </p:spPr>
        <p:txBody>
          <a:bodyPr wrap="square">
            <a:spAutoFit/>
          </a:bodyPr>
          <a:lstStyle/>
          <a:p>
            <a:r>
              <a:rPr lang="en-US" dirty="0"/>
              <a:t>By doing this, we turned our original image into 77 equally-sized tiny image tiles.</a:t>
            </a:r>
            <a:endParaRPr lang="en-US" dirty="0"/>
          </a:p>
        </p:txBody>
      </p:sp>
      <p:pic>
        <p:nvPicPr>
          <p:cNvPr id="1741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2200" y="2438400"/>
            <a:ext cx="3871913" cy="2536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0683514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62992" y="3657600"/>
            <a:ext cx="8305800" cy="646331"/>
          </a:xfrm>
          <a:prstGeom prst="rect">
            <a:avLst/>
          </a:prstGeom>
        </p:spPr>
        <p:txBody>
          <a:bodyPr wrap="square">
            <a:spAutoFit/>
          </a:bodyPr>
          <a:lstStyle/>
          <a:p>
            <a:r>
              <a:rPr lang="en-US" dirty="0"/>
              <a:t>However, </a:t>
            </a:r>
            <a:r>
              <a:rPr lang="en-US" b="1" dirty="0"/>
              <a:t>there’s one big twist</a:t>
            </a:r>
            <a:r>
              <a:rPr lang="en-US" dirty="0"/>
              <a:t>: We’ll keep the </a:t>
            </a:r>
            <a:r>
              <a:rPr lang="en-US" b="1" dirty="0"/>
              <a:t>same neural network weights</a:t>
            </a:r>
            <a:r>
              <a:rPr lang="en-US" dirty="0"/>
              <a:t> for every single tile in the same original image. </a:t>
            </a:r>
            <a:endParaRPr lang="en-US" dirty="0"/>
          </a:p>
        </p:txBody>
      </p:sp>
      <p:sp>
        <p:nvSpPr>
          <p:cNvPr id="5" name="Rectangle 4"/>
          <p:cNvSpPr/>
          <p:nvPr/>
        </p:nvSpPr>
        <p:spPr>
          <a:xfrm>
            <a:off x="589625" y="4950975"/>
            <a:ext cx="8077200" cy="646331"/>
          </a:xfrm>
          <a:prstGeom prst="rect">
            <a:avLst/>
          </a:prstGeom>
        </p:spPr>
        <p:txBody>
          <a:bodyPr wrap="square">
            <a:spAutoFit/>
          </a:bodyPr>
          <a:lstStyle/>
          <a:p>
            <a:r>
              <a:rPr lang="en-US" dirty="0"/>
              <a:t>In other words, we are treating every image tile equally. If something interesting appears in any given tile, we’ll mark that tile as interesting.</a:t>
            </a:r>
            <a:endParaRPr lang="en-US" dirty="0"/>
          </a:p>
        </p:txBody>
      </p:sp>
      <p:sp>
        <p:nvSpPr>
          <p:cNvPr id="6" name="Rectangle 5"/>
          <p:cNvSpPr/>
          <p:nvPr/>
        </p:nvSpPr>
        <p:spPr>
          <a:xfrm>
            <a:off x="258932" y="381000"/>
            <a:ext cx="8609860" cy="1200329"/>
          </a:xfrm>
          <a:prstGeom prst="rect">
            <a:avLst/>
          </a:prstGeom>
        </p:spPr>
        <p:txBody>
          <a:bodyPr wrap="square">
            <a:spAutoFit/>
          </a:bodyPr>
          <a:lstStyle/>
          <a:p>
            <a:r>
              <a:rPr lang="en-US" b="1" dirty="0">
                <a:solidFill>
                  <a:srgbClr val="0070C0"/>
                </a:solidFill>
              </a:rPr>
              <a:t>Step 2</a:t>
            </a:r>
            <a:r>
              <a:rPr lang="en-US" dirty="0"/>
              <a:t>: Feed each image tile into a small neural </a:t>
            </a:r>
            <a:r>
              <a:rPr lang="en-US" dirty="0" smtClean="0"/>
              <a:t>network</a:t>
            </a:r>
          </a:p>
          <a:p>
            <a:endParaRPr lang="en-US" dirty="0"/>
          </a:p>
          <a:p>
            <a:r>
              <a:rPr lang="en-US" dirty="0"/>
              <a:t>Earlier, we fed a single image into a neural network to see if it was an “8”. We’ll do the exact same thing here, but we’ll do it for each individual image tile:</a:t>
            </a:r>
          </a:p>
        </p:txBody>
      </p:sp>
      <p:pic>
        <p:nvPicPr>
          <p:cNvPr id="7"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2600" y="1752600"/>
            <a:ext cx="5082466" cy="15076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0994050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04800" y="228600"/>
            <a:ext cx="8610600" cy="1477328"/>
          </a:xfrm>
          <a:prstGeom prst="rect">
            <a:avLst/>
          </a:prstGeom>
        </p:spPr>
        <p:txBody>
          <a:bodyPr wrap="square">
            <a:spAutoFit/>
          </a:bodyPr>
          <a:lstStyle/>
          <a:p>
            <a:r>
              <a:rPr lang="en-US" b="1" dirty="0">
                <a:solidFill>
                  <a:srgbClr val="0070C0"/>
                </a:solidFill>
              </a:rPr>
              <a:t>Step 3</a:t>
            </a:r>
            <a:r>
              <a:rPr lang="en-US" b="1" dirty="0"/>
              <a:t>: Save the results from each tile into a new </a:t>
            </a:r>
            <a:r>
              <a:rPr lang="en-US" b="1" dirty="0" smtClean="0"/>
              <a:t>array</a:t>
            </a:r>
          </a:p>
          <a:p>
            <a:endParaRPr lang="en-US" b="1" dirty="0"/>
          </a:p>
          <a:p>
            <a:r>
              <a:rPr lang="en-US" dirty="0"/>
              <a:t>We don’t want to lose track of the arrangement of the original tiles. So we save the result from processing each tile into a grid in the same arrangement as the original image. It looks like this</a:t>
            </a:r>
            <a:r>
              <a:rPr lang="en-US" dirty="0" smtClean="0"/>
              <a:t>:</a:t>
            </a:r>
            <a:endParaRPr lang="en-US" dirty="0"/>
          </a:p>
        </p:txBody>
      </p:sp>
      <p:pic>
        <p:nvPicPr>
          <p:cNvPr id="1843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38400" y="1295399"/>
            <a:ext cx="3581400" cy="29220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ectangle 4"/>
          <p:cNvSpPr/>
          <p:nvPr/>
        </p:nvSpPr>
        <p:spPr>
          <a:xfrm>
            <a:off x="318856" y="4419600"/>
            <a:ext cx="8444144" cy="646331"/>
          </a:xfrm>
          <a:prstGeom prst="rect">
            <a:avLst/>
          </a:prstGeom>
        </p:spPr>
        <p:txBody>
          <a:bodyPr wrap="square">
            <a:spAutoFit/>
          </a:bodyPr>
          <a:lstStyle/>
          <a:p>
            <a:r>
              <a:rPr lang="en-US" dirty="0"/>
              <a:t>In other words, we’ve started with a large image and we ended with a slightly smaller array that records which sections of our original image were the most interesting.</a:t>
            </a:r>
          </a:p>
        </p:txBody>
      </p:sp>
    </p:spTree>
    <p:extLst>
      <p:ext uri="{BB962C8B-B14F-4D97-AF65-F5344CB8AC3E}">
        <p14:creationId xmlns:p14="http://schemas.microsoft.com/office/powerpoint/2010/main" val="344252085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 y="152400"/>
            <a:ext cx="8763000" cy="923330"/>
          </a:xfrm>
          <a:prstGeom prst="rect">
            <a:avLst/>
          </a:prstGeom>
        </p:spPr>
        <p:txBody>
          <a:bodyPr wrap="square">
            <a:spAutoFit/>
          </a:bodyPr>
          <a:lstStyle/>
          <a:p>
            <a:r>
              <a:rPr lang="en-US" b="1" dirty="0">
                <a:solidFill>
                  <a:srgbClr val="0070C0"/>
                </a:solidFill>
              </a:rPr>
              <a:t>Step 4</a:t>
            </a:r>
            <a:r>
              <a:rPr lang="en-US" b="1" dirty="0"/>
              <a:t>: </a:t>
            </a:r>
            <a:r>
              <a:rPr lang="en-US" b="1" dirty="0" err="1"/>
              <a:t>Downsampling</a:t>
            </a:r>
            <a:endParaRPr lang="en-US" b="1" dirty="0"/>
          </a:p>
          <a:p>
            <a:r>
              <a:rPr lang="en-US" dirty="0"/>
              <a:t>The result of Step 3 was an array that maps out which parts of the original image are the most interesting. But that array is still pretty big:</a:t>
            </a:r>
          </a:p>
        </p:txBody>
      </p:sp>
      <p:pic>
        <p:nvPicPr>
          <p:cNvPr id="194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1295400"/>
            <a:ext cx="7086600" cy="25769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ectangle 4"/>
          <p:cNvSpPr/>
          <p:nvPr/>
        </p:nvSpPr>
        <p:spPr>
          <a:xfrm>
            <a:off x="228600" y="3962400"/>
            <a:ext cx="8686800" cy="646331"/>
          </a:xfrm>
          <a:prstGeom prst="rect">
            <a:avLst/>
          </a:prstGeom>
        </p:spPr>
        <p:txBody>
          <a:bodyPr wrap="square">
            <a:spAutoFit/>
          </a:bodyPr>
          <a:lstStyle/>
          <a:p>
            <a:r>
              <a:rPr lang="en-US" dirty="0"/>
              <a:t>To reduce the size of the array, we </a:t>
            </a:r>
            <a:r>
              <a:rPr lang="en-US" dirty="0" err="1"/>
              <a:t>downsample</a:t>
            </a:r>
            <a:r>
              <a:rPr lang="en-US" dirty="0"/>
              <a:t> it using an algorithm called max pooling. It sounds fancy, but it isn’t at all!</a:t>
            </a:r>
          </a:p>
        </p:txBody>
      </p:sp>
      <p:pic>
        <p:nvPicPr>
          <p:cNvPr id="1945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4200" y="4495800"/>
            <a:ext cx="4989990" cy="20810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1330071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 y="152400"/>
            <a:ext cx="8763000" cy="2308324"/>
          </a:xfrm>
          <a:prstGeom prst="rect">
            <a:avLst/>
          </a:prstGeom>
        </p:spPr>
        <p:txBody>
          <a:bodyPr wrap="square">
            <a:spAutoFit/>
          </a:bodyPr>
          <a:lstStyle/>
          <a:p>
            <a:r>
              <a:rPr lang="en-US" b="1" dirty="0">
                <a:solidFill>
                  <a:srgbClr val="0070C0"/>
                </a:solidFill>
              </a:rPr>
              <a:t>Final step</a:t>
            </a:r>
            <a:r>
              <a:rPr lang="en-US" b="1" dirty="0"/>
              <a:t>: Make a prediction</a:t>
            </a:r>
          </a:p>
          <a:p>
            <a:r>
              <a:rPr lang="en-US" dirty="0"/>
              <a:t>So far, we’ve reduced a giant image down into a fairly small array.</a:t>
            </a:r>
          </a:p>
          <a:p>
            <a:endParaRPr lang="en-US" dirty="0" smtClean="0"/>
          </a:p>
          <a:p>
            <a:r>
              <a:rPr lang="en-US" dirty="0" smtClean="0"/>
              <a:t>That </a:t>
            </a:r>
            <a:r>
              <a:rPr lang="en-US" dirty="0"/>
              <a:t>array is just a bunch of numbers, so we can use that small array as input into </a:t>
            </a:r>
            <a:r>
              <a:rPr lang="en-US" i="1" dirty="0"/>
              <a:t>another neural network</a:t>
            </a:r>
            <a:r>
              <a:rPr lang="en-US" dirty="0"/>
              <a:t>. This final neural network will decide if the image is or isn’t a match. To differentiate it from the convolution step, we call it a “fully connected” network</a:t>
            </a:r>
            <a:r>
              <a:rPr lang="en-US" dirty="0" smtClean="0"/>
              <a:t>.</a:t>
            </a:r>
          </a:p>
          <a:p>
            <a:endParaRPr lang="en-US" dirty="0"/>
          </a:p>
          <a:p>
            <a:r>
              <a:rPr lang="en-US" dirty="0"/>
              <a:t>So from start to finish, our whole five-step pipeline looks like this:</a:t>
            </a:r>
          </a:p>
        </p:txBody>
      </p:sp>
      <p:pic>
        <p:nvPicPr>
          <p:cNvPr id="204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2900" y="2514600"/>
            <a:ext cx="8382000" cy="2466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6903222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04800" y="228600"/>
            <a:ext cx="8534400" cy="3139321"/>
          </a:xfrm>
          <a:prstGeom prst="rect">
            <a:avLst/>
          </a:prstGeom>
        </p:spPr>
        <p:txBody>
          <a:bodyPr wrap="square">
            <a:spAutoFit/>
          </a:bodyPr>
          <a:lstStyle/>
          <a:p>
            <a:pPr algn="just"/>
            <a:r>
              <a:rPr lang="en-US" b="1" dirty="0">
                <a:solidFill>
                  <a:srgbClr val="0070C0"/>
                </a:solidFill>
              </a:rPr>
              <a:t>Adding Even More Steps</a:t>
            </a:r>
          </a:p>
          <a:p>
            <a:pPr algn="just"/>
            <a:r>
              <a:rPr lang="en-US" dirty="0"/>
              <a:t>Our image processing pipeline is a series of steps: convolution, max-pooling, and finally a fully-connected network</a:t>
            </a:r>
            <a:r>
              <a:rPr lang="en-US" dirty="0" smtClean="0"/>
              <a:t>.</a:t>
            </a:r>
          </a:p>
          <a:p>
            <a:pPr algn="just"/>
            <a:endParaRPr lang="en-US" dirty="0"/>
          </a:p>
          <a:p>
            <a:pPr algn="just"/>
            <a:r>
              <a:rPr lang="en-US" dirty="0"/>
              <a:t>When solving problems in the real world, these steps can be combined and stacked as many times as you want! You can have two, three or even ten convolution layers. You can throw in max pooling wherever you want to reduce the size of your data</a:t>
            </a:r>
            <a:r>
              <a:rPr lang="en-US" dirty="0" smtClean="0"/>
              <a:t>.</a:t>
            </a:r>
          </a:p>
          <a:p>
            <a:pPr algn="just"/>
            <a:endParaRPr lang="en-US" dirty="0"/>
          </a:p>
          <a:p>
            <a:pPr algn="just"/>
            <a:r>
              <a:rPr lang="en-US" dirty="0"/>
              <a:t>The basic idea is to start with a large image and continually boil it down, step-by-step, until you finally have a single result. The more convolution steps you have, the more complicated features your network will be able to learn to recognize.</a:t>
            </a:r>
          </a:p>
        </p:txBody>
      </p:sp>
    </p:spTree>
    <p:extLst>
      <p:ext uri="{BB962C8B-B14F-4D97-AF65-F5344CB8AC3E}">
        <p14:creationId xmlns:p14="http://schemas.microsoft.com/office/powerpoint/2010/main" val="181366455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57200" y="3962400"/>
            <a:ext cx="8305800" cy="1323439"/>
          </a:xfrm>
          <a:prstGeom prst="rect">
            <a:avLst/>
          </a:prstGeom>
        </p:spPr>
        <p:txBody>
          <a:bodyPr wrap="square">
            <a:spAutoFit/>
          </a:bodyPr>
          <a:lstStyle/>
          <a:p>
            <a:pPr algn="ctr"/>
            <a:r>
              <a:rPr lang="en-US" sz="2000" dirty="0" smtClean="0"/>
              <a:t>The same classification algorithm used to recognize handwritten numbers could also be used to classify emails into spam and not-spam without changing a line of code. It’s the same algorithm but it’s fed different training data so it comes up with different classification logic.</a:t>
            </a:r>
            <a:endParaRPr lang="en-US" sz="2000" dirty="0"/>
          </a:p>
        </p:txBody>
      </p:sp>
      <p:sp>
        <p:nvSpPr>
          <p:cNvPr id="2" name="Rectangle 1"/>
          <p:cNvSpPr/>
          <p:nvPr/>
        </p:nvSpPr>
        <p:spPr>
          <a:xfrm>
            <a:off x="914400" y="5629074"/>
            <a:ext cx="7480177" cy="707886"/>
          </a:xfrm>
          <a:prstGeom prst="rect">
            <a:avLst/>
          </a:prstGeom>
        </p:spPr>
        <p:txBody>
          <a:bodyPr wrap="square">
            <a:spAutoFit/>
          </a:bodyPr>
          <a:lstStyle/>
          <a:p>
            <a:pPr algn="ctr"/>
            <a:r>
              <a:rPr lang="en-US" sz="2000" dirty="0"/>
              <a:t>“Machine learning” is an umbrella term covering lots of these kinds of generic algorithms.</a:t>
            </a:r>
            <a:endParaRPr lang="en-US" sz="2000"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3600" y="50661"/>
            <a:ext cx="4238625" cy="39117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74964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408" y="152400"/>
            <a:ext cx="3733800" cy="563562"/>
          </a:xfrm>
        </p:spPr>
        <p:txBody>
          <a:bodyPr>
            <a:noAutofit/>
          </a:bodyPr>
          <a:lstStyle/>
          <a:p>
            <a:r>
              <a:rPr lang="en-US" sz="3200" dirty="0"/>
              <a:t>Supervised </a:t>
            </a:r>
            <a:r>
              <a:rPr lang="en-US" sz="3200" dirty="0" smtClean="0"/>
              <a:t>Learning</a:t>
            </a:r>
            <a:endParaRPr lang="en-US" sz="3200" dirty="0"/>
          </a:p>
        </p:txBody>
      </p:sp>
      <p:pic>
        <p:nvPicPr>
          <p:cNvPr id="1026" name="Picture 2" descr="https://cdn-images-1.medium.com/max/1100/1*ZWYX9nwsDFaNOW4jOrHDkQ.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26869" y="887306"/>
            <a:ext cx="4419600" cy="2414611"/>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457940" y="3301917"/>
            <a:ext cx="8001000" cy="646331"/>
          </a:xfrm>
          <a:prstGeom prst="rect">
            <a:avLst/>
          </a:prstGeom>
        </p:spPr>
        <p:txBody>
          <a:bodyPr wrap="square">
            <a:spAutoFit/>
          </a:bodyPr>
          <a:lstStyle/>
          <a:p>
            <a:pPr algn="ctr"/>
            <a:r>
              <a:rPr lang="en-US" dirty="0"/>
              <a:t>Using that training data, we want to create a program that can estimate how much any other house in your area is worth:</a:t>
            </a:r>
          </a:p>
        </p:txBody>
      </p:sp>
      <p:pic>
        <p:nvPicPr>
          <p:cNvPr id="1028" name="Picture 4" descr="https://cdn-images-1.medium.com/max/800/1*V0OXzLOPtpU13MVVrlZJjA.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31308" y="4028246"/>
            <a:ext cx="4685424" cy="878517"/>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6346469" y="1066800"/>
            <a:ext cx="2440733" cy="369332"/>
          </a:xfrm>
          <a:prstGeom prst="rect">
            <a:avLst/>
          </a:prstGeom>
        </p:spPr>
        <p:txBody>
          <a:bodyPr wrap="none">
            <a:spAutoFit/>
          </a:bodyPr>
          <a:lstStyle/>
          <a:p>
            <a:r>
              <a:rPr lang="en-US" dirty="0" smtClean="0"/>
              <a:t>3 months historical data</a:t>
            </a:r>
            <a:endParaRPr lang="en-US" dirty="0"/>
          </a:p>
        </p:txBody>
      </p:sp>
      <p:sp>
        <p:nvSpPr>
          <p:cNvPr id="6" name="Rectangle 5"/>
          <p:cNvSpPr/>
          <p:nvPr/>
        </p:nvSpPr>
        <p:spPr>
          <a:xfrm>
            <a:off x="457940" y="5103674"/>
            <a:ext cx="8228860" cy="1323439"/>
          </a:xfrm>
          <a:prstGeom prst="rect">
            <a:avLst/>
          </a:prstGeom>
        </p:spPr>
        <p:txBody>
          <a:bodyPr wrap="square">
            <a:spAutoFit/>
          </a:bodyPr>
          <a:lstStyle/>
          <a:p>
            <a:pPr algn="ctr"/>
            <a:r>
              <a:rPr lang="en-US" sz="2000" dirty="0"/>
              <a:t>If you sell houses for a long time, you will instinctively have a “feel” for the right price for a house, the best way to market that house, the kind of client who would be interested, etc. The goal of </a:t>
            </a:r>
            <a:r>
              <a:rPr lang="en-US" sz="2000" dirty="0">
                <a:hlinkClick r:id="rId4"/>
              </a:rPr>
              <a:t>Strong AI</a:t>
            </a:r>
            <a:r>
              <a:rPr lang="en-US" sz="2000" dirty="0"/>
              <a:t> research is to be able to replicate this ability with computers.</a:t>
            </a:r>
            <a:endParaRPr lang="en-US" sz="2000" dirty="0"/>
          </a:p>
        </p:txBody>
      </p:sp>
    </p:spTree>
    <p:extLst>
      <p:ext uri="{BB962C8B-B14F-4D97-AF65-F5344CB8AC3E}">
        <p14:creationId xmlns:p14="http://schemas.microsoft.com/office/powerpoint/2010/main" val="15574766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32660" y="1413748"/>
            <a:ext cx="8077200" cy="1323439"/>
          </a:xfrm>
          <a:prstGeom prst="rect">
            <a:avLst/>
          </a:prstGeom>
        </p:spPr>
        <p:txBody>
          <a:bodyPr wrap="square">
            <a:spAutoFit/>
          </a:bodyPr>
          <a:lstStyle/>
          <a:p>
            <a:pPr algn="ctr"/>
            <a:r>
              <a:rPr lang="en-US" sz="2000" dirty="0"/>
              <a:t>But current machine learning algorithms aren’t that good yet — they only work when focused a very specific, limited problem. Maybe a better definition for “learning” in this case is “figuring out an equation to solve a specific problem based on some example data</a:t>
            </a:r>
            <a:r>
              <a:rPr lang="en-US" sz="2000" dirty="0" smtClean="0"/>
              <a:t>”.</a:t>
            </a:r>
          </a:p>
        </p:txBody>
      </p:sp>
      <p:sp>
        <p:nvSpPr>
          <p:cNvPr id="6" name="Rectangle 5"/>
          <p:cNvSpPr/>
          <p:nvPr/>
        </p:nvSpPr>
        <p:spPr>
          <a:xfrm>
            <a:off x="798990" y="3733800"/>
            <a:ext cx="7696200" cy="1015663"/>
          </a:xfrm>
          <a:prstGeom prst="rect">
            <a:avLst/>
          </a:prstGeom>
        </p:spPr>
        <p:txBody>
          <a:bodyPr wrap="square">
            <a:spAutoFit/>
          </a:bodyPr>
          <a:lstStyle/>
          <a:p>
            <a:pPr algn="ctr"/>
            <a:r>
              <a:rPr lang="en-US" sz="2000" dirty="0"/>
              <a:t>Unfortunately “Machine Figuring out an equation to solve a specific problem based on some example data” isn’t really a great name. So we ended up with “Machine Learning” instead.</a:t>
            </a:r>
            <a:endParaRPr lang="en-US" sz="2000" dirty="0"/>
          </a:p>
        </p:txBody>
      </p:sp>
    </p:spTree>
    <p:extLst>
      <p:ext uri="{BB962C8B-B14F-4D97-AF65-F5344CB8AC3E}">
        <p14:creationId xmlns:p14="http://schemas.microsoft.com/office/powerpoint/2010/main" val="390028014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00721" y="152400"/>
            <a:ext cx="7957351" cy="4616648"/>
          </a:xfrm>
          <a:prstGeom prst="rect">
            <a:avLst/>
          </a:prstGeom>
          <a:solidFill>
            <a:schemeClr val="tx2">
              <a:lumMod val="20000"/>
              <a:lumOff val="80000"/>
              <a:alpha val="24000"/>
            </a:schemeClr>
          </a:solidFill>
          <a:ln>
            <a:solidFill>
              <a:schemeClr val="tx1"/>
            </a:solidFill>
          </a:ln>
        </p:spPr>
        <p:txBody>
          <a:bodyPr wrap="square">
            <a:spAutoFit/>
          </a:bodyPr>
          <a:lstStyle/>
          <a:p>
            <a:r>
              <a:rPr lang="en-US" sz="1400" dirty="0" err="1"/>
              <a:t>def</a:t>
            </a:r>
            <a:r>
              <a:rPr lang="en-US" sz="1400" dirty="0"/>
              <a:t> </a:t>
            </a:r>
            <a:r>
              <a:rPr lang="en-US" sz="1400" dirty="0" err="1"/>
              <a:t>estimate_house_sales_price</a:t>
            </a:r>
            <a:r>
              <a:rPr lang="en-US" sz="1400" dirty="0"/>
              <a:t>(</a:t>
            </a:r>
            <a:r>
              <a:rPr lang="en-US" sz="1400" dirty="0" err="1"/>
              <a:t>num_of_bedrooms</a:t>
            </a:r>
            <a:r>
              <a:rPr lang="en-US" sz="1400" dirty="0"/>
              <a:t>, </a:t>
            </a:r>
            <a:r>
              <a:rPr lang="en-US" sz="1400" dirty="0" err="1"/>
              <a:t>sqft</a:t>
            </a:r>
            <a:r>
              <a:rPr lang="en-US" sz="1400" dirty="0"/>
              <a:t>, neighborhood):</a:t>
            </a:r>
          </a:p>
          <a:p>
            <a:r>
              <a:rPr lang="en-US" sz="1400" dirty="0"/>
              <a:t>  </a:t>
            </a:r>
            <a:r>
              <a:rPr lang="en-US" sz="1400" dirty="0" smtClean="0"/>
              <a:t> price </a:t>
            </a:r>
            <a:r>
              <a:rPr lang="en-US" sz="1400" dirty="0"/>
              <a:t>= 0</a:t>
            </a:r>
          </a:p>
          <a:p>
            <a:r>
              <a:rPr lang="en-US" sz="1400" dirty="0"/>
              <a:t>  # In my area, the average house costs $200 per </a:t>
            </a:r>
            <a:r>
              <a:rPr lang="en-US" sz="1400" dirty="0" err="1"/>
              <a:t>sqft</a:t>
            </a:r>
            <a:endParaRPr lang="en-US" sz="1400" dirty="0"/>
          </a:p>
          <a:p>
            <a:r>
              <a:rPr lang="en-US" sz="1400" dirty="0"/>
              <a:t>  </a:t>
            </a:r>
            <a:r>
              <a:rPr lang="en-US" sz="1400" dirty="0" err="1"/>
              <a:t>price_per_sqft</a:t>
            </a:r>
            <a:r>
              <a:rPr lang="en-US" sz="1400" dirty="0"/>
              <a:t> = 200</a:t>
            </a:r>
          </a:p>
          <a:p>
            <a:r>
              <a:rPr lang="en-US" sz="1400" dirty="0"/>
              <a:t>  if neighborhood == "</a:t>
            </a:r>
            <a:r>
              <a:rPr lang="en-US" sz="1400" dirty="0" err="1"/>
              <a:t>hipsterton</a:t>
            </a:r>
            <a:r>
              <a:rPr lang="en-US" sz="1400" dirty="0"/>
              <a:t>":</a:t>
            </a:r>
          </a:p>
          <a:p>
            <a:r>
              <a:rPr lang="en-US" sz="1400" dirty="0"/>
              <a:t>    # but some areas cost a bit more</a:t>
            </a:r>
          </a:p>
          <a:p>
            <a:r>
              <a:rPr lang="en-US" sz="1400" dirty="0"/>
              <a:t>    </a:t>
            </a:r>
            <a:r>
              <a:rPr lang="en-US" sz="1400" dirty="0" err="1"/>
              <a:t>price_per_sqft</a:t>
            </a:r>
            <a:r>
              <a:rPr lang="en-US" sz="1400" dirty="0"/>
              <a:t> = 400</a:t>
            </a:r>
          </a:p>
          <a:p>
            <a:r>
              <a:rPr lang="en-US" sz="1400" dirty="0"/>
              <a:t>  </a:t>
            </a:r>
            <a:r>
              <a:rPr lang="en-US" sz="1400" dirty="0" err="1"/>
              <a:t>elif</a:t>
            </a:r>
            <a:r>
              <a:rPr lang="en-US" sz="1400" dirty="0"/>
              <a:t> neighborhood == "skid row":</a:t>
            </a:r>
          </a:p>
          <a:p>
            <a:r>
              <a:rPr lang="en-US" sz="1400" dirty="0"/>
              <a:t>    # and some areas cost less</a:t>
            </a:r>
          </a:p>
          <a:p>
            <a:r>
              <a:rPr lang="en-US" sz="1400" dirty="0"/>
              <a:t>    </a:t>
            </a:r>
            <a:r>
              <a:rPr lang="en-US" sz="1400" dirty="0" err="1"/>
              <a:t>price_per_sqft</a:t>
            </a:r>
            <a:r>
              <a:rPr lang="en-US" sz="1400" dirty="0"/>
              <a:t> = 100</a:t>
            </a:r>
          </a:p>
          <a:p>
            <a:r>
              <a:rPr lang="en-US" sz="1400" dirty="0"/>
              <a:t>  # start with a base price estimate based on how big the place is</a:t>
            </a:r>
          </a:p>
          <a:p>
            <a:r>
              <a:rPr lang="en-US" sz="1400" dirty="0"/>
              <a:t>  price = </a:t>
            </a:r>
            <a:r>
              <a:rPr lang="en-US" sz="1400" dirty="0" err="1"/>
              <a:t>price_per_sqft</a:t>
            </a:r>
            <a:r>
              <a:rPr lang="en-US" sz="1400" dirty="0"/>
              <a:t> * </a:t>
            </a:r>
            <a:r>
              <a:rPr lang="en-US" sz="1400" dirty="0" err="1"/>
              <a:t>sqft</a:t>
            </a:r>
            <a:endParaRPr lang="en-US" sz="1400" dirty="0"/>
          </a:p>
          <a:p>
            <a:r>
              <a:rPr lang="en-US" sz="1400" dirty="0"/>
              <a:t>  # now adjust our estimate based on the number of bedrooms</a:t>
            </a:r>
          </a:p>
          <a:p>
            <a:r>
              <a:rPr lang="en-US" sz="1400" dirty="0"/>
              <a:t>  if </a:t>
            </a:r>
            <a:r>
              <a:rPr lang="en-US" sz="1400" dirty="0" err="1"/>
              <a:t>num_of_bedrooms</a:t>
            </a:r>
            <a:r>
              <a:rPr lang="en-US" sz="1400" dirty="0"/>
              <a:t> == 0:</a:t>
            </a:r>
          </a:p>
          <a:p>
            <a:r>
              <a:rPr lang="en-US" sz="1400" dirty="0"/>
              <a:t>    # Studio apartments are cheap</a:t>
            </a:r>
          </a:p>
          <a:p>
            <a:r>
              <a:rPr lang="en-US" sz="1400" dirty="0"/>
              <a:t>    price = price — 20000</a:t>
            </a:r>
          </a:p>
          <a:p>
            <a:r>
              <a:rPr lang="en-US" sz="1400" dirty="0"/>
              <a:t>  else:</a:t>
            </a:r>
          </a:p>
          <a:p>
            <a:r>
              <a:rPr lang="en-US" sz="1400" dirty="0"/>
              <a:t>    # places with more bedrooms are usually</a:t>
            </a:r>
          </a:p>
          <a:p>
            <a:r>
              <a:rPr lang="en-US" sz="1400" dirty="0"/>
              <a:t>    # more valuable</a:t>
            </a:r>
          </a:p>
          <a:p>
            <a:r>
              <a:rPr lang="en-US" sz="1400" dirty="0"/>
              <a:t>    price = price + (</a:t>
            </a:r>
            <a:r>
              <a:rPr lang="en-US" sz="1400" dirty="0" err="1"/>
              <a:t>num_of_bedrooms</a:t>
            </a:r>
            <a:r>
              <a:rPr lang="en-US" sz="1400" dirty="0"/>
              <a:t> * 1000)</a:t>
            </a:r>
          </a:p>
          <a:p>
            <a:r>
              <a:rPr lang="en-US" sz="1400" dirty="0"/>
              <a:t> return price</a:t>
            </a:r>
          </a:p>
        </p:txBody>
      </p:sp>
      <p:sp>
        <p:nvSpPr>
          <p:cNvPr id="5" name="Rectangle 4"/>
          <p:cNvSpPr/>
          <p:nvPr/>
        </p:nvSpPr>
        <p:spPr>
          <a:xfrm>
            <a:off x="574089" y="5703903"/>
            <a:ext cx="7948474" cy="923330"/>
          </a:xfrm>
          <a:prstGeom prst="rect">
            <a:avLst/>
          </a:prstGeom>
          <a:solidFill>
            <a:schemeClr val="tx1">
              <a:lumMod val="50000"/>
              <a:lumOff val="50000"/>
              <a:alpha val="14000"/>
            </a:schemeClr>
          </a:solidFill>
        </p:spPr>
        <p:txBody>
          <a:bodyPr wrap="square">
            <a:spAutoFit/>
          </a:bodyPr>
          <a:lstStyle/>
          <a:p>
            <a:r>
              <a:rPr lang="en-US" sz="1600" dirty="0" err="1"/>
              <a:t>def</a:t>
            </a:r>
            <a:r>
              <a:rPr lang="en-US" dirty="0"/>
              <a:t> </a:t>
            </a:r>
            <a:r>
              <a:rPr lang="en-US" dirty="0" err="1"/>
              <a:t>estimate_house_sales_price</a:t>
            </a:r>
            <a:r>
              <a:rPr lang="en-US" dirty="0"/>
              <a:t>(</a:t>
            </a:r>
            <a:r>
              <a:rPr lang="en-US" dirty="0" err="1"/>
              <a:t>num_of_bedrooms</a:t>
            </a:r>
            <a:r>
              <a:rPr lang="en-US" dirty="0"/>
              <a:t>, </a:t>
            </a:r>
            <a:r>
              <a:rPr lang="en-US" dirty="0" err="1"/>
              <a:t>sqft</a:t>
            </a:r>
            <a:r>
              <a:rPr lang="en-US" dirty="0"/>
              <a:t>, neighborhood):</a:t>
            </a:r>
          </a:p>
          <a:p>
            <a:r>
              <a:rPr lang="en-US" dirty="0"/>
              <a:t>  </a:t>
            </a:r>
            <a:r>
              <a:rPr lang="en-US" dirty="0" smtClean="0"/>
              <a:t>	price </a:t>
            </a:r>
            <a:r>
              <a:rPr lang="en-US" dirty="0"/>
              <a:t>= &lt;computer, </a:t>
            </a:r>
            <a:r>
              <a:rPr lang="en-US" dirty="0" err="1"/>
              <a:t>plz</a:t>
            </a:r>
            <a:r>
              <a:rPr lang="en-US" dirty="0"/>
              <a:t> do some math for me&gt;</a:t>
            </a:r>
          </a:p>
          <a:p>
            <a:r>
              <a:rPr lang="en-US" dirty="0"/>
              <a:t>  return price</a:t>
            </a:r>
          </a:p>
        </p:txBody>
      </p:sp>
      <p:sp>
        <p:nvSpPr>
          <p:cNvPr id="7" name="Rectangle 6"/>
          <p:cNvSpPr/>
          <p:nvPr/>
        </p:nvSpPr>
        <p:spPr>
          <a:xfrm>
            <a:off x="609600" y="4896363"/>
            <a:ext cx="7914443" cy="584775"/>
          </a:xfrm>
          <a:prstGeom prst="rect">
            <a:avLst/>
          </a:prstGeom>
        </p:spPr>
        <p:txBody>
          <a:bodyPr wrap="square">
            <a:spAutoFit/>
          </a:bodyPr>
          <a:lstStyle/>
          <a:p>
            <a:r>
              <a:rPr lang="en-US" sz="1600" dirty="0"/>
              <a:t>Wouldn’t it be better if the computer could just figure out how to implement this function for you? Who cares what exactly the function does as long is it returns the correct number:</a:t>
            </a:r>
            <a:endParaRPr lang="en-US" sz="1600" dirty="0"/>
          </a:p>
        </p:txBody>
      </p:sp>
    </p:spTree>
    <p:extLst>
      <p:ext uri="{BB962C8B-B14F-4D97-AF65-F5344CB8AC3E}">
        <p14:creationId xmlns:p14="http://schemas.microsoft.com/office/powerpoint/2010/main" val="418412443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81000" y="152400"/>
            <a:ext cx="8229600" cy="1200329"/>
          </a:xfrm>
          <a:prstGeom prst="rect">
            <a:avLst/>
          </a:prstGeom>
        </p:spPr>
        <p:txBody>
          <a:bodyPr wrap="square">
            <a:spAutoFit/>
          </a:bodyPr>
          <a:lstStyle/>
          <a:p>
            <a:pPr algn="ctr"/>
            <a:r>
              <a:rPr lang="en-US" dirty="0"/>
              <a:t>One way to think about this problem is that the </a:t>
            </a:r>
            <a:r>
              <a:rPr lang="en-US" b="1" dirty="0"/>
              <a:t>price</a:t>
            </a:r>
            <a:r>
              <a:rPr lang="en-US" dirty="0"/>
              <a:t> is a delicious </a:t>
            </a:r>
            <a:r>
              <a:rPr lang="en-US" dirty="0" smtClean="0"/>
              <a:t>dish and </a:t>
            </a:r>
            <a:r>
              <a:rPr lang="en-US" dirty="0"/>
              <a:t>the ingredients are the </a:t>
            </a:r>
            <a:r>
              <a:rPr lang="en-US" b="1" dirty="0"/>
              <a:t>number of bedrooms</a:t>
            </a:r>
            <a:r>
              <a:rPr lang="en-US" dirty="0"/>
              <a:t>, the </a:t>
            </a:r>
            <a:r>
              <a:rPr lang="en-US" b="1" dirty="0"/>
              <a:t>square footage</a:t>
            </a:r>
            <a:r>
              <a:rPr lang="en-US" dirty="0"/>
              <a:t> and the </a:t>
            </a:r>
            <a:r>
              <a:rPr lang="en-US" b="1" dirty="0"/>
              <a:t>neighborhood</a:t>
            </a:r>
            <a:r>
              <a:rPr lang="en-US" dirty="0"/>
              <a:t>. If you could just figure out how much each ingredient impacts the final price, maybe there’s an exact ratio of ingredients to stir in to make the final price.</a:t>
            </a:r>
            <a:endParaRPr lang="en-US" dirty="0"/>
          </a:p>
        </p:txBody>
      </p:sp>
      <p:sp>
        <p:nvSpPr>
          <p:cNvPr id="6" name="Rectangle 5"/>
          <p:cNvSpPr/>
          <p:nvPr/>
        </p:nvSpPr>
        <p:spPr>
          <a:xfrm>
            <a:off x="643631" y="1600200"/>
            <a:ext cx="7772400" cy="3139321"/>
          </a:xfrm>
          <a:prstGeom prst="rect">
            <a:avLst/>
          </a:prstGeom>
          <a:solidFill>
            <a:schemeClr val="accent3">
              <a:lumMod val="60000"/>
              <a:lumOff val="40000"/>
              <a:alpha val="6000"/>
            </a:schemeClr>
          </a:solidFill>
          <a:ln>
            <a:solidFill>
              <a:schemeClr val="tx1"/>
            </a:solidFill>
          </a:ln>
        </p:spPr>
        <p:txBody>
          <a:bodyPr wrap="square">
            <a:spAutoFit/>
          </a:bodyPr>
          <a:lstStyle/>
          <a:p>
            <a:r>
              <a:rPr lang="en-US" dirty="0" err="1"/>
              <a:t>def</a:t>
            </a:r>
            <a:r>
              <a:rPr lang="en-US" dirty="0"/>
              <a:t> </a:t>
            </a:r>
            <a:r>
              <a:rPr lang="en-US" dirty="0" err="1"/>
              <a:t>estimate_house_sales_price</a:t>
            </a:r>
            <a:r>
              <a:rPr lang="en-US" dirty="0"/>
              <a:t>(</a:t>
            </a:r>
            <a:r>
              <a:rPr lang="en-US" dirty="0" err="1"/>
              <a:t>num_of_bedrooms</a:t>
            </a:r>
            <a:r>
              <a:rPr lang="en-US" dirty="0"/>
              <a:t>, </a:t>
            </a:r>
            <a:r>
              <a:rPr lang="en-US" dirty="0" err="1"/>
              <a:t>sqft</a:t>
            </a:r>
            <a:r>
              <a:rPr lang="en-US" dirty="0"/>
              <a:t>, neighborhood):</a:t>
            </a:r>
          </a:p>
          <a:p>
            <a:r>
              <a:rPr lang="en-US" dirty="0"/>
              <a:t> price = 0</a:t>
            </a:r>
          </a:p>
          <a:p>
            <a:r>
              <a:rPr lang="en-US" dirty="0"/>
              <a:t> # a little pinch of this</a:t>
            </a:r>
          </a:p>
          <a:p>
            <a:r>
              <a:rPr lang="en-US" dirty="0"/>
              <a:t> price += </a:t>
            </a:r>
            <a:r>
              <a:rPr lang="en-US" dirty="0" err="1"/>
              <a:t>num_of_bedrooms</a:t>
            </a:r>
            <a:r>
              <a:rPr lang="en-US" dirty="0"/>
              <a:t> * .</a:t>
            </a:r>
            <a:r>
              <a:rPr lang="en-US" b="1" dirty="0"/>
              <a:t>841231951398213</a:t>
            </a:r>
          </a:p>
          <a:p>
            <a:r>
              <a:rPr lang="en-US" dirty="0"/>
              <a:t> # and a big pinch of that</a:t>
            </a:r>
          </a:p>
          <a:p>
            <a:r>
              <a:rPr lang="en-US" dirty="0"/>
              <a:t> price += </a:t>
            </a:r>
            <a:r>
              <a:rPr lang="en-US" dirty="0" err="1"/>
              <a:t>sqft</a:t>
            </a:r>
            <a:r>
              <a:rPr lang="en-US" dirty="0"/>
              <a:t> * </a:t>
            </a:r>
            <a:r>
              <a:rPr lang="en-US" b="1" dirty="0"/>
              <a:t>1231.1231231</a:t>
            </a:r>
          </a:p>
          <a:p>
            <a:r>
              <a:rPr lang="en-US" dirty="0"/>
              <a:t> # maybe a handful of this</a:t>
            </a:r>
          </a:p>
          <a:p>
            <a:r>
              <a:rPr lang="en-US" dirty="0"/>
              <a:t> price += neighborhood * </a:t>
            </a:r>
            <a:r>
              <a:rPr lang="en-US" b="1" dirty="0"/>
              <a:t>2.3242341421</a:t>
            </a:r>
          </a:p>
          <a:p>
            <a:r>
              <a:rPr lang="en-US" dirty="0"/>
              <a:t> # and finally, just a little extra salt for good measure</a:t>
            </a:r>
          </a:p>
          <a:p>
            <a:r>
              <a:rPr lang="en-US" dirty="0"/>
              <a:t> price += </a:t>
            </a:r>
            <a:r>
              <a:rPr lang="en-US" b="1" dirty="0" smtClean="0"/>
              <a:t>201.23432095</a:t>
            </a:r>
          </a:p>
          <a:p>
            <a:r>
              <a:rPr lang="en-US" dirty="0" smtClean="0"/>
              <a:t> return price</a:t>
            </a:r>
            <a:endParaRPr lang="en-US" dirty="0"/>
          </a:p>
        </p:txBody>
      </p:sp>
      <p:sp>
        <p:nvSpPr>
          <p:cNvPr id="7" name="Rectangle 6"/>
          <p:cNvSpPr/>
          <p:nvPr/>
        </p:nvSpPr>
        <p:spPr>
          <a:xfrm>
            <a:off x="643631" y="4953000"/>
            <a:ext cx="7890769" cy="1477328"/>
          </a:xfrm>
          <a:prstGeom prst="rect">
            <a:avLst/>
          </a:prstGeom>
          <a:solidFill>
            <a:schemeClr val="tx1">
              <a:lumMod val="50000"/>
              <a:lumOff val="50000"/>
              <a:alpha val="16000"/>
            </a:schemeClr>
          </a:solidFill>
        </p:spPr>
        <p:txBody>
          <a:bodyPr wrap="square">
            <a:spAutoFit/>
          </a:bodyPr>
          <a:lstStyle/>
          <a:p>
            <a:r>
              <a:rPr lang="en-US" dirty="0"/>
              <a:t>Notice the magic numbers in bold — .</a:t>
            </a:r>
            <a:r>
              <a:rPr lang="en-US" b="1" dirty="0"/>
              <a:t>841231951398213</a:t>
            </a:r>
            <a:r>
              <a:rPr lang="en-US" dirty="0"/>
              <a:t>, </a:t>
            </a:r>
            <a:r>
              <a:rPr lang="en-US" b="1" dirty="0"/>
              <a:t>1231.1231231</a:t>
            </a:r>
            <a:r>
              <a:rPr lang="en-US" dirty="0"/>
              <a:t>, </a:t>
            </a:r>
            <a:r>
              <a:rPr lang="en-US" b="1" dirty="0"/>
              <a:t>2.3242341421</a:t>
            </a:r>
            <a:r>
              <a:rPr lang="en-US" dirty="0"/>
              <a:t>, and </a:t>
            </a:r>
            <a:r>
              <a:rPr lang="en-US" b="1" dirty="0" smtClean="0"/>
              <a:t>201.23432095</a:t>
            </a:r>
            <a:r>
              <a:rPr lang="en-US" dirty="0" smtClean="0"/>
              <a:t>. </a:t>
            </a:r>
          </a:p>
          <a:p>
            <a:endParaRPr lang="en-US" dirty="0"/>
          </a:p>
          <a:p>
            <a:r>
              <a:rPr lang="en-US" dirty="0" smtClean="0"/>
              <a:t>These </a:t>
            </a:r>
            <a:r>
              <a:rPr lang="en-US" dirty="0"/>
              <a:t>are our weights. If we could just figure out the perfect weights to use that work for every house, our function could predict house prices!</a:t>
            </a:r>
          </a:p>
        </p:txBody>
      </p:sp>
    </p:spTree>
    <p:extLst>
      <p:ext uri="{BB962C8B-B14F-4D97-AF65-F5344CB8AC3E}">
        <p14:creationId xmlns:p14="http://schemas.microsoft.com/office/powerpoint/2010/main" val="349460722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https://cdn-images-1.medium.com/max/800/1*Dih1jJrDpqF0NJsWkA1qgw.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800" y="304800"/>
            <a:ext cx="5486400" cy="2372869"/>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381000" y="2819400"/>
            <a:ext cx="8305800" cy="3539430"/>
          </a:xfrm>
          <a:prstGeom prst="rect">
            <a:avLst/>
          </a:prstGeom>
        </p:spPr>
        <p:txBody>
          <a:bodyPr wrap="square">
            <a:spAutoFit/>
          </a:bodyPr>
          <a:lstStyle/>
          <a:p>
            <a:pPr algn="just"/>
            <a:r>
              <a:rPr lang="en-US" sz="1600" dirty="0"/>
              <a:t>For example, if the first house really sold for $250,000, but your function guessed it sold for $178,000, you are off by $72,000 for that single house</a:t>
            </a:r>
            <a:r>
              <a:rPr lang="en-US" sz="1600" dirty="0" smtClean="0"/>
              <a:t>.</a:t>
            </a:r>
          </a:p>
          <a:p>
            <a:pPr algn="just"/>
            <a:endParaRPr lang="en-US" sz="1600" dirty="0"/>
          </a:p>
          <a:p>
            <a:pPr algn="just"/>
            <a:r>
              <a:rPr lang="en-US" sz="1600" dirty="0"/>
              <a:t>Now add up the squared amount you are off for each house you have in your data set. Let’s say that you had 500 home sales in your data set and the square of how much your function was off for each house was a grand total of $86,123,373. That’s how “wrong” your function currently is</a:t>
            </a:r>
            <a:r>
              <a:rPr lang="en-US" sz="1600" dirty="0" smtClean="0"/>
              <a:t>.</a:t>
            </a:r>
          </a:p>
          <a:p>
            <a:pPr algn="just"/>
            <a:endParaRPr lang="en-US" sz="1600" dirty="0"/>
          </a:p>
          <a:p>
            <a:pPr algn="just"/>
            <a:r>
              <a:rPr lang="en-US" sz="1600" dirty="0"/>
              <a:t>Now, take that sum total and divide it by 500 to get an average of how far off you are for each house. Call this average error amount the </a:t>
            </a:r>
            <a:r>
              <a:rPr lang="en-US" sz="1600" b="1" dirty="0">
                <a:solidFill>
                  <a:srgbClr val="FF0000"/>
                </a:solidFill>
              </a:rPr>
              <a:t>cost</a:t>
            </a:r>
            <a:r>
              <a:rPr lang="en-US" sz="1600" dirty="0">
                <a:solidFill>
                  <a:srgbClr val="FF0000"/>
                </a:solidFill>
              </a:rPr>
              <a:t> </a:t>
            </a:r>
            <a:r>
              <a:rPr lang="en-US" sz="1600" dirty="0"/>
              <a:t>of your function</a:t>
            </a:r>
            <a:r>
              <a:rPr lang="en-US" sz="1600" dirty="0" smtClean="0"/>
              <a:t>.</a:t>
            </a:r>
          </a:p>
          <a:p>
            <a:pPr algn="just"/>
            <a:endParaRPr lang="en-US" sz="1600" dirty="0"/>
          </a:p>
          <a:p>
            <a:pPr algn="just"/>
            <a:r>
              <a:rPr lang="en-US" sz="1600" dirty="0"/>
              <a:t>If you could get this </a:t>
            </a:r>
            <a:r>
              <a:rPr lang="en-US" sz="1600" b="1" dirty="0">
                <a:solidFill>
                  <a:srgbClr val="FF0000"/>
                </a:solidFill>
              </a:rPr>
              <a:t>cost to be zero </a:t>
            </a:r>
            <a:r>
              <a:rPr lang="en-US" sz="1600" dirty="0"/>
              <a:t>by playing with the weights, your function would be perfect. It would mean that in every case, your function perfectly guessed the price of the house based on the input data. So that’s our goal — get this cost to be as low as possible by trying different weights.</a:t>
            </a:r>
          </a:p>
        </p:txBody>
      </p:sp>
      <p:sp>
        <p:nvSpPr>
          <p:cNvPr id="5" name="Rectangle 4"/>
          <p:cNvSpPr/>
          <p:nvPr/>
        </p:nvSpPr>
        <p:spPr>
          <a:xfrm>
            <a:off x="6934200" y="685800"/>
            <a:ext cx="1588705" cy="369332"/>
          </a:xfrm>
          <a:prstGeom prst="rect">
            <a:avLst/>
          </a:prstGeom>
        </p:spPr>
        <p:txBody>
          <a:bodyPr wrap="none">
            <a:spAutoFit/>
          </a:bodyPr>
          <a:lstStyle/>
          <a:p>
            <a:r>
              <a:rPr lang="en-US" dirty="0"/>
              <a:t>off by $72,000 </a:t>
            </a:r>
          </a:p>
        </p:txBody>
      </p:sp>
      <p:sp>
        <p:nvSpPr>
          <p:cNvPr id="6" name="Rectangle 5"/>
          <p:cNvSpPr/>
          <p:nvPr/>
        </p:nvSpPr>
        <p:spPr>
          <a:xfrm>
            <a:off x="6934199" y="1121902"/>
            <a:ext cx="1659237" cy="369332"/>
          </a:xfrm>
          <a:prstGeom prst="rect">
            <a:avLst/>
          </a:prstGeom>
        </p:spPr>
        <p:txBody>
          <a:bodyPr wrap="none">
            <a:spAutoFit/>
          </a:bodyPr>
          <a:lstStyle/>
          <a:p>
            <a:r>
              <a:rPr lang="en-US" dirty="0"/>
              <a:t>off by </a:t>
            </a:r>
            <a:r>
              <a:rPr lang="en-US" dirty="0" smtClean="0"/>
              <a:t>$-71,000 </a:t>
            </a:r>
            <a:endParaRPr lang="en-US" dirty="0"/>
          </a:p>
        </p:txBody>
      </p:sp>
    </p:spTree>
    <p:extLst>
      <p:ext uri="{BB962C8B-B14F-4D97-AF65-F5344CB8AC3E}">
        <p14:creationId xmlns:p14="http://schemas.microsoft.com/office/powerpoint/2010/main" val="251371813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6200" y="228600"/>
            <a:ext cx="8991600" cy="6555641"/>
          </a:xfrm>
          <a:prstGeom prst="rect">
            <a:avLst/>
          </a:prstGeom>
        </p:spPr>
        <p:txBody>
          <a:bodyPr wrap="square">
            <a:spAutoFit/>
          </a:bodyPr>
          <a:lstStyle/>
          <a:p>
            <a:pPr marL="342900" indent="-342900">
              <a:buFont typeface="Arial" panose="020B0604020202020204" pitchFamily="34" charset="0"/>
              <a:buChar char="•"/>
            </a:pPr>
            <a:r>
              <a:rPr lang="en-US" sz="2000" dirty="0"/>
              <a:t>Research in many fields </a:t>
            </a:r>
            <a:r>
              <a:rPr lang="en-US" sz="2000" dirty="0" smtClean="0"/>
              <a:t>over </a:t>
            </a:r>
            <a:r>
              <a:rPr lang="en-US" sz="2000" dirty="0"/>
              <a:t>the last </a:t>
            </a:r>
            <a:r>
              <a:rPr lang="en-US" sz="2000" dirty="0" smtClean="0"/>
              <a:t>40-50 </a:t>
            </a:r>
            <a:r>
              <a:rPr lang="en-US" sz="2000" dirty="0"/>
              <a:t>years has shown that these generic learning algorithms that “stir the </a:t>
            </a:r>
            <a:r>
              <a:rPr lang="en-US" sz="2000" dirty="0" smtClean="0"/>
              <a:t>number” out-perform </a:t>
            </a:r>
            <a:r>
              <a:rPr lang="en-US" sz="2000" dirty="0"/>
              <a:t>approaches where real people try to come up with explicit rules themselves. </a:t>
            </a:r>
            <a:endParaRPr lang="en-US" sz="2000" dirty="0" smtClean="0"/>
          </a:p>
          <a:p>
            <a:pPr algn="ctr"/>
            <a:r>
              <a:rPr lang="en-US" sz="2000" dirty="0" smtClean="0">
                <a:solidFill>
                  <a:srgbClr val="FF0000"/>
                </a:solidFill>
              </a:rPr>
              <a:t>The </a:t>
            </a:r>
            <a:r>
              <a:rPr lang="en-US" sz="2000" dirty="0">
                <a:solidFill>
                  <a:srgbClr val="FF0000"/>
                </a:solidFill>
              </a:rPr>
              <a:t>“dumb” approach of machine learning eventually beats human experts</a:t>
            </a:r>
            <a:r>
              <a:rPr lang="en-US" sz="2000" dirty="0" smtClean="0"/>
              <a:t>.</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The function </a:t>
            </a:r>
            <a:r>
              <a:rPr lang="en-US" sz="2000" dirty="0" smtClean="0"/>
              <a:t>we ended </a:t>
            </a:r>
            <a:r>
              <a:rPr lang="en-US" sz="2000" dirty="0"/>
              <a:t>up with is totally dumb. It doesn’t even know what “square feet” or “bedrooms” are. All it knows is that it needs to stir in some amount of those numbers to get the correct answer</a:t>
            </a:r>
            <a:r>
              <a:rPr lang="en-US" sz="2000" dirty="0" smtClean="0"/>
              <a:t>.</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It’s very likely you’ll have no idea </a:t>
            </a:r>
            <a:r>
              <a:rPr lang="en-US" sz="2000" b="1" i="1" dirty="0"/>
              <a:t>why</a:t>
            </a:r>
            <a:r>
              <a:rPr lang="en-US" sz="2000" dirty="0"/>
              <a:t> a particular set of weights will work. So you’ve just written a function that you don’t really understand but that you can prove will work</a:t>
            </a:r>
            <a:r>
              <a:rPr lang="en-US" sz="2000" dirty="0" smtClean="0"/>
              <a:t>.</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Imagine that instead of taking in parameters like “</a:t>
            </a:r>
            <a:r>
              <a:rPr lang="en-US" sz="2000" dirty="0" err="1"/>
              <a:t>sqft</a:t>
            </a:r>
            <a:r>
              <a:rPr lang="en-US" sz="2000" dirty="0"/>
              <a:t>” and “</a:t>
            </a:r>
            <a:r>
              <a:rPr lang="en-US" sz="2000" dirty="0" err="1"/>
              <a:t>num_of_bedrooms</a:t>
            </a:r>
            <a:r>
              <a:rPr lang="en-US" sz="2000" dirty="0"/>
              <a:t>”, your prediction function took in an array of numbers. Let’s say each number represented the brightness of one pixel in an image captured by camera mounted on top of your car. Now let’s say that instead of outputting a prediction called “price”, the function outputted a prediction called “</a:t>
            </a:r>
            <a:r>
              <a:rPr lang="en-US" sz="2000" dirty="0" err="1"/>
              <a:t>degrees_to_turn_steering_wheel</a:t>
            </a:r>
            <a:r>
              <a:rPr lang="en-US" sz="2000" dirty="0"/>
              <a:t>”. </a:t>
            </a:r>
            <a:endParaRPr lang="en-US" sz="2000" dirty="0" smtClean="0"/>
          </a:p>
          <a:p>
            <a:endParaRPr lang="en-US" sz="2000" b="1" dirty="0"/>
          </a:p>
          <a:p>
            <a:pPr algn="ctr"/>
            <a:r>
              <a:rPr lang="en-US" sz="2000" b="1" dirty="0" smtClean="0"/>
              <a:t>We’ve </a:t>
            </a:r>
            <a:r>
              <a:rPr lang="en-US" sz="2000" b="1" dirty="0"/>
              <a:t>just made a function that can steer </a:t>
            </a:r>
            <a:r>
              <a:rPr lang="en-US" sz="2000" b="1" dirty="0" smtClean="0"/>
              <a:t> the car </a:t>
            </a:r>
            <a:r>
              <a:rPr lang="en-US" sz="2000" b="1" dirty="0"/>
              <a:t>by itself!</a:t>
            </a:r>
            <a:endParaRPr lang="en-US" sz="2000" dirty="0"/>
          </a:p>
        </p:txBody>
      </p:sp>
    </p:spTree>
    <p:extLst>
      <p:ext uri="{BB962C8B-B14F-4D97-AF65-F5344CB8AC3E}">
        <p14:creationId xmlns:p14="http://schemas.microsoft.com/office/powerpoint/2010/main" val="24861378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5840</TotalTime>
  <Words>2189</Words>
  <Application>Microsoft Office PowerPoint</Application>
  <PresentationFormat>On-screen Show (4:3)</PresentationFormat>
  <Paragraphs>161</Paragraphs>
  <Slides>28</Slides>
  <Notes>0</Notes>
  <HiddenSlides>0</HiddenSlides>
  <MMClips>0</MMClips>
  <ScaleCrop>false</ScaleCrop>
  <HeadingPairs>
    <vt:vector size="4" baseType="variant">
      <vt:variant>
        <vt:lpstr>Theme</vt:lpstr>
      </vt:variant>
      <vt:variant>
        <vt:i4>1</vt:i4>
      </vt:variant>
      <vt:variant>
        <vt:lpstr>Slide Titles</vt:lpstr>
      </vt:variant>
      <vt:variant>
        <vt:i4>28</vt:i4>
      </vt:variant>
    </vt:vector>
  </HeadingPairs>
  <TitlesOfParts>
    <vt:vector size="29" baseType="lpstr">
      <vt:lpstr>Office Theme</vt:lpstr>
      <vt:lpstr>Machine Learning</vt:lpstr>
      <vt:lpstr>PowerPoint Presentation</vt:lpstr>
      <vt:lpstr>PowerPoint Presentation</vt:lpstr>
      <vt:lpstr>Supervised Learning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Rio Tinto</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Bilurkar, Pradeep (TI)</dc:creator>
  <cp:lastModifiedBy>Bilurkar, Pradeep (TI)</cp:lastModifiedBy>
  <cp:revision>38</cp:revision>
  <cp:lastPrinted>2017-01-31T04:26:21Z</cp:lastPrinted>
  <dcterms:created xsi:type="dcterms:W3CDTF">2017-01-30T08:01:54Z</dcterms:created>
  <dcterms:modified xsi:type="dcterms:W3CDTF">2017-02-03T09:23:58Z</dcterms:modified>
</cp:coreProperties>
</file>